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685" r:id="rId3"/>
    <p:sldId id="706" r:id="rId4"/>
    <p:sldId id="707" r:id="rId5"/>
    <p:sldId id="732" r:id="rId6"/>
    <p:sldId id="708" r:id="rId7"/>
    <p:sldId id="733" r:id="rId8"/>
    <p:sldId id="722" r:id="rId9"/>
    <p:sldId id="709" r:id="rId10"/>
    <p:sldId id="710" r:id="rId11"/>
    <p:sldId id="711" r:id="rId12"/>
    <p:sldId id="712" r:id="rId13"/>
    <p:sldId id="713" r:id="rId14"/>
    <p:sldId id="721" r:id="rId15"/>
    <p:sldId id="727" r:id="rId16"/>
    <p:sldId id="704" r:id="rId17"/>
    <p:sldId id="734" r:id="rId18"/>
    <p:sldId id="729" r:id="rId19"/>
    <p:sldId id="723" r:id="rId20"/>
    <p:sldId id="694" r:id="rId21"/>
    <p:sldId id="695" r:id="rId22"/>
    <p:sldId id="613" r:id="rId23"/>
    <p:sldId id="614" r:id="rId24"/>
    <p:sldId id="619" r:id="rId25"/>
    <p:sldId id="620" r:id="rId26"/>
    <p:sldId id="621" r:id="rId27"/>
    <p:sldId id="632" r:id="rId28"/>
    <p:sldId id="633" r:id="rId29"/>
    <p:sldId id="634" r:id="rId30"/>
    <p:sldId id="635" r:id="rId31"/>
    <p:sldId id="636" r:id="rId32"/>
    <p:sldId id="686" r:id="rId33"/>
    <p:sldId id="688" r:id="rId34"/>
    <p:sldId id="689" r:id="rId35"/>
    <p:sldId id="691" r:id="rId36"/>
    <p:sldId id="692" r:id="rId37"/>
    <p:sldId id="693" r:id="rId38"/>
    <p:sldId id="731" r:id="rId39"/>
  </p:sldIdLst>
  <p:sldSz cx="9144000" cy="6858000" type="screen4x3"/>
  <p:notesSz cx="7099300" cy="10234613"/>
  <p:defaultTextStyle>
    <a:defPPr>
      <a:defRPr lang="zh-CN"/>
    </a:defPPr>
    <a:lvl1pPr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C216D"/>
    <a:srgbClr val="FF0000"/>
    <a:srgbClr val="FF99FF"/>
    <a:srgbClr val="421C5E"/>
    <a:srgbClr val="000099"/>
    <a:srgbClr val="CC00FF"/>
    <a:srgbClr val="FF33CC"/>
    <a:srgbClr val="4A206A"/>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6" autoAdjust="0"/>
  </p:normalViewPr>
  <p:slideViewPr>
    <p:cSldViewPr>
      <p:cViewPr varScale="1">
        <p:scale>
          <a:sx n="109" d="100"/>
          <a:sy n="109" d="100"/>
        </p:scale>
        <p:origin x="114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5" Type="http://schemas.openxmlformats.org/officeDocument/2006/relationships/image" Target="../media/image74.wmf"/><Relationship Id="rId4"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0"/>
              </a:spcBef>
              <a:defRPr sz="1300"/>
            </a:lvl1pPr>
          </a:lstStyle>
          <a:p>
            <a:fld id="{2B054EFF-C139-451C-9355-6BE1C6B1AB12}" type="slidenum">
              <a:rPr lang="en-US" altLang="zh-CN"/>
              <a:pPr/>
              <a:t>‹#›</a:t>
            </a:fld>
            <a:endParaRPr lang="en-US" altLang="zh-CN"/>
          </a:p>
        </p:txBody>
      </p:sp>
    </p:spTree>
    <p:extLst>
      <p:ext uri="{BB962C8B-B14F-4D97-AF65-F5344CB8AC3E}">
        <p14:creationId xmlns:p14="http://schemas.microsoft.com/office/powerpoint/2010/main" val="276626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7C2F271E-35E0-4E3F-8BBB-68B991054A60}" type="datetimeFigureOut">
              <a:rPr lang="zh-CN" altLang="en-US"/>
              <a:pPr>
                <a:defRPr/>
              </a:pPr>
              <a:t>2019/10/23</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spcBef>
                <a:spcPct val="0"/>
              </a:spcBef>
              <a:defRPr sz="1200"/>
            </a:lvl1pPr>
          </a:lstStyle>
          <a:p>
            <a:fld id="{B10331A9-3742-42D8-97C3-0DE9D3715DAF}" type="slidenum">
              <a:rPr lang="zh-CN" altLang="en-US"/>
              <a:pPr/>
              <a:t>‹#›</a:t>
            </a:fld>
            <a:endParaRPr lang="zh-CN" altLang="en-US"/>
          </a:p>
        </p:txBody>
      </p:sp>
    </p:spTree>
    <p:extLst>
      <p:ext uri="{BB962C8B-B14F-4D97-AF65-F5344CB8AC3E}">
        <p14:creationId xmlns:p14="http://schemas.microsoft.com/office/powerpoint/2010/main" val="36931139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C626179-E04B-4023-8FEB-80953474437D}" type="slidenum">
              <a:rPr lang="en-US" altLang="zh-CN"/>
              <a:pPr/>
              <a:t>‹#›</a:t>
            </a:fld>
            <a:endParaRPr lang="en-US" altLang="zh-CN"/>
          </a:p>
        </p:txBody>
      </p:sp>
    </p:spTree>
    <p:extLst>
      <p:ext uri="{BB962C8B-B14F-4D97-AF65-F5344CB8AC3E}">
        <p14:creationId xmlns:p14="http://schemas.microsoft.com/office/powerpoint/2010/main" val="426074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A3E780F-87EE-4441-B9E2-E7E742541BCF}" type="slidenum">
              <a:rPr lang="en-US" altLang="zh-CN"/>
              <a:pPr/>
              <a:t>‹#›</a:t>
            </a:fld>
            <a:endParaRPr lang="en-US" altLang="zh-CN"/>
          </a:p>
        </p:txBody>
      </p:sp>
    </p:spTree>
    <p:extLst>
      <p:ext uri="{BB962C8B-B14F-4D97-AF65-F5344CB8AC3E}">
        <p14:creationId xmlns:p14="http://schemas.microsoft.com/office/powerpoint/2010/main" val="115380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6A73C65-DCCF-40EF-9B2D-41E4E9623B5F}" type="slidenum">
              <a:rPr lang="en-US" altLang="zh-CN"/>
              <a:pPr/>
              <a:t>‹#›</a:t>
            </a:fld>
            <a:endParaRPr lang="en-US" altLang="zh-CN"/>
          </a:p>
        </p:txBody>
      </p:sp>
    </p:spTree>
    <p:extLst>
      <p:ext uri="{BB962C8B-B14F-4D97-AF65-F5344CB8AC3E}">
        <p14:creationId xmlns:p14="http://schemas.microsoft.com/office/powerpoint/2010/main" val="2625263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EA7E800-399D-4E82-A1FF-A89CD4FE6138}" type="slidenum">
              <a:rPr lang="en-US" altLang="zh-CN"/>
              <a:pPr/>
              <a:t>‹#›</a:t>
            </a:fld>
            <a:endParaRPr lang="en-US" altLang="zh-CN"/>
          </a:p>
        </p:txBody>
      </p:sp>
    </p:spTree>
    <p:extLst>
      <p:ext uri="{BB962C8B-B14F-4D97-AF65-F5344CB8AC3E}">
        <p14:creationId xmlns:p14="http://schemas.microsoft.com/office/powerpoint/2010/main" val="324883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D32B7F6-9A22-4D9A-9A90-D0D403AA4B7F}" type="slidenum">
              <a:rPr lang="en-US" altLang="zh-CN"/>
              <a:pPr/>
              <a:t>‹#›</a:t>
            </a:fld>
            <a:endParaRPr lang="en-US" altLang="zh-CN"/>
          </a:p>
        </p:txBody>
      </p:sp>
    </p:spTree>
    <p:extLst>
      <p:ext uri="{BB962C8B-B14F-4D97-AF65-F5344CB8AC3E}">
        <p14:creationId xmlns:p14="http://schemas.microsoft.com/office/powerpoint/2010/main" val="379912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9497A206-0224-422F-B44D-44F4B2FB82E6}" type="slidenum">
              <a:rPr lang="en-US" altLang="zh-CN"/>
              <a:pPr/>
              <a:t>‹#›</a:t>
            </a:fld>
            <a:endParaRPr lang="en-US" altLang="zh-CN"/>
          </a:p>
        </p:txBody>
      </p:sp>
    </p:spTree>
    <p:extLst>
      <p:ext uri="{BB962C8B-B14F-4D97-AF65-F5344CB8AC3E}">
        <p14:creationId xmlns:p14="http://schemas.microsoft.com/office/powerpoint/2010/main" val="88612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C9417D-FAA7-46E3-9AE8-21EE1DA0A951}" type="slidenum">
              <a:rPr lang="en-US" altLang="zh-CN"/>
              <a:pPr/>
              <a:t>‹#›</a:t>
            </a:fld>
            <a:endParaRPr lang="en-US" altLang="zh-CN"/>
          </a:p>
        </p:txBody>
      </p:sp>
    </p:spTree>
    <p:extLst>
      <p:ext uri="{BB962C8B-B14F-4D97-AF65-F5344CB8AC3E}">
        <p14:creationId xmlns:p14="http://schemas.microsoft.com/office/powerpoint/2010/main" val="4241150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F038F89-3ECC-40BD-8CF3-B50209ECFCCA}" type="slidenum">
              <a:rPr lang="en-US" altLang="zh-CN"/>
              <a:pPr/>
              <a:t>‹#›</a:t>
            </a:fld>
            <a:endParaRPr lang="en-US" altLang="zh-CN"/>
          </a:p>
        </p:txBody>
      </p:sp>
    </p:spTree>
    <p:extLst>
      <p:ext uri="{BB962C8B-B14F-4D97-AF65-F5344CB8AC3E}">
        <p14:creationId xmlns:p14="http://schemas.microsoft.com/office/powerpoint/2010/main" val="1081208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0429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0429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97AF5FD1-A787-4E67-94DF-47E6C25C8DD9}" type="slidenum">
              <a:rPr lang="zh-CN" altLang="en-US"/>
              <a:pPr>
                <a:defRPr/>
              </a:pPr>
              <a:t>‹#›</a:t>
            </a:fld>
            <a:endParaRPr lang="en-US" altLang="zh-CN"/>
          </a:p>
        </p:txBody>
      </p:sp>
    </p:spTree>
    <p:extLst>
      <p:ext uri="{BB962C8B-B14F-4D97-AF65-F5344CB8AC3E}">
        <p14:creationId xmlns:p14="http://schemas.microsoft.com/office/powerpoint/2010/main" val="2924741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fld id="{EB69383E-306F-46FA-B88B-C37AB22D63E6}" type="slidenum">
              <a:rPr lang="zh-CN" altLang="en-US"/>
              <a:pPr/>
              <a:t>‹#›</a:t>
            </a:fld>
            <a:endParaRPr lang="en-US" altLang="zh-CN"/>
          </a:p>
        </p:txBody>
      </p:sp>
    </p:spTree>
    <p:extLst>
      <p:ext uri="{BB962C8B-B14F-4D97-AF65-F5344CB8AC3E}">
        <p14:creationId xmlns:p14="http://schemas.microsoft.com/office/powerpoint/2010/main" val="3151681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EBA6DBFE-879C-4DE8-A776-C1DBF9290B1A}" type="slidenum">
              <a:rPr lang="zh-CN" altLang="en-US"/>
              <a:pPr>
                <a:defRPr/>
              </a:pPr>
              <a:t>‹#›</a:t>
            </a:fld>
            <a:endParaRPr lang="en-US" altLang="zh-CN"/>
          </a:p>
        </p:txBody>
      </p:sp>
    </p:spTree>
    <p:extLst>
      <p:ext uri="{BB962C8B-B14F-4D97-AF65-F5344CB8AC3E}">
        <p14:creationId xmlns:p14="http://schemas.microsoft.com/office/powerpoint/2010/main" val="205565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3BA5D7-7A10-44AE-B0F9-CC0DE137EDC8}" type="slidenum">
              <a:rPr lang="en-US" altLang="zh-CN"/>
              <a:pPr/>
              <a:t>‹#›</a:t>
            </a:fld>
            <a:endParaRPr lang="en-US" altLang="zh-CN"/>
          </a:p>
        </p:txBody>
      </p:sp>
    </p:spTree>
    <p:extLst>
      <p:ext uri="{BB962C8B-B14F-4D97-AF65-F5344CB8AC3E}">
        <p14:creationId xmlns:p14="http://schemas.microsoft.com/office/powerpoint/2010/main" val="12261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308BE64-4C2B-49DA-A6B7-BB103CAC12DB}" type="slidenum">
              <a:rPr lang="en-US" altLang="zh-CN"/>
              <a:pPr/>
              <a:t>‹#›</a:t>
            </a:fld>
            <a:endParaRPr lang="en-US" altLang="zh-CN"/>
          </a:p>
        </p:txBody>
      </p:sp>
    </p:spTree>
    <p:extLst>
      <p:ext uri="{BB962C8B-B14F-4D97-AF65-F5344CB8AC3E}">
        <p14:creationId xmlns:p14="http://schemas.microsoft.com/office/powerpoint/2010/main" val="3842578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6B36C3E-9894-4499-B514-E65F81DD3092}" type="slidenum">
              <a:rPr lang="en-US" altLang="zh-CN"/>
              <a:pPr/>
              <a:t>‹#›</a:t>
            </a:fld>
            <a:endParaRPr lang="en-US" altLang="zh-CN"/>
          </a:p>
        </p:txBody>
      </p:sp>
    </p:spTree>
    <p:extLst>
      <p:ext uri="{BB962C8B-B14F-4D97-AF65-F5344CB8AC3E}">
        <p14:creationId xmlns:p14="http://schemas.microsoft.com/office/powerpoint/2010/main" val="349024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DF9B1ED-6B64-40FD-9CD3-1E9BCF2A1380}" type="slidenum">
              <a:rPr lang="en-US" altLang="zh-CN"/>
              <a:pPr/>
              <a:t>‹#›</a:t>
            </a:fld>
            <a:endParaRPr lang="en-US" altLang="zh-CN"/>
          </a:p>
        </p:txBody>
      </p:sp>
    </p:spTree>
    <p:extLst>
      <p:ext uri="{BB962C8B-B14F-4D97-AF65-F5344CB8AC3E}">
        <p14:creationId xmlns:p14="http://schemas.microsoft.com/office/powerpoint/2010/main" val="358117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FB84E29-E3AE-405A-9DDD-DE87CDFACF95}" type="slidenum">
              <a:rPr lang="en-US" altLang="zh-CN"/>
              <a:pPr/>
              <a:t>‹#›</a:t>
            </a:fld>
            <a:endParaRPr lang="en-US" altLang="zh-CN"/>
          </a:p>
        </p:txBody>
      </p:sp>
    </p:spTree>
    <p:extLst>
      <p:ext uri="{BB962C8B-B14F-4D97-AF65-F5344CB8AC3E}">
        <p14:creationId xmlns:p14="http://schemas.microsoft.com/office/powerpoint/2010/main" val="84602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AA7112-0BF1-44DC-87EB-2D1C7339536E}" type="slidenum">
              <a:rPr lang="en-US" altLang="zh-CN"/>
              <a:pPr/>
              <a:t>‹#›</a:t>
            </a:fld>
            <a:endParaRPr lang="en-US" altLang="zh-CN"/>
          </a:p>
        </p:txBody>
      </p:sp>
    </p:spTree>
    <p:extLst>
      <p:ext uri="{BB962C8B-B14F-4D97-AF65-F5344CB8AC3E}">
        <p14:creationId xmlns:p14="http://schemas.microsoft.com/office/powerpoint/2010/main" val="69723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17D02F5-73E1-413C-BA76-D8F714A469E2}" type="slidenum">
              <a:rPr lang="en-US" altLang="zh-CN"/>
              <a:pPr/>
              <a:t>‹#›</a:t>
            </a:fld>
            <a:endParaRPr lang="en-US" altLang="zh-CN"/>
          </a:p>
        </p:txBody>
      </p:sp>
    </p:spTree>
    <p:extLst>
      <p:ext uri="{BB962C8B-B14F-4D97-AF65-F5344CB8AC3E}">
        <p14:creationId xmlns:p14="http://schemas.microsoft.com/office/powerpoint/2010/main" val="70890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3E80DE7-AD79-4968-8137-9DA0678DDF13}" type="slidenum">
              <a:rPr lang="en-US" altLang="zh-CN"/>
              <a:pPr/>
              <a:t>‹#›</a:t>
            </a:fld>
            <a:endParaRPr lang="en-US" altLang="zh-CN"/>
          </a:p>
        </p:txBody>
      </p:sp>
    </p:spTree>
    <p:extLst>
      <p:ext uri="{BB962C8B-B14F-4D97-AF65-F5344CB8AC3E}">
        <p14:creationId xmlns:p14="http://schemas.microsoft.com/office/powerpoint/2010/main" val="340047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fld id="{D6B9DC2A-05AA-415E-8055-3B8C2D970BA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8.wmf"/><Relationship Id="rId5" Type="http://schemas.openxmlformats.org/officeDocument/2006/relationships/oleObject" Target="../embeddings/oleObject2.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2.emf"/><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64.wmf"/></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8.wmf"/><Relationship Id="rId5" Type="http://schemas.openxmlformats.org/officeDocument/2006/relationships/oleObject" Target="../embeddings/oleObject8.bin"/><Relationship Id="rId4" Type="http://schemas.openxmlformats.org/officeDocument/2006/relationships/image" Target="../media/image67.wmf"/></Relationships>
</file>

<file path=ppt/slides/_rels/slide26.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1.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13.bin"/></Relationships>
</file>

<file path=ppt/slides/_rels/slide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80.wmf"/><Relationship Id="rId2" Type="http://schemas.openxmlformats.org/officeDocument/2006/relationships/slideLayout" Target="../slideLayouts/slideLayout17.xml"/><Relationship Id="rId1" Type="http://schemas.openxmlformats.org/officeDocument/2006/relationships/vmlDrawing" Target="../drawings/vmlDrawing6.vml"/><Relationship Id="rId6" Type="http://schemas.openxmlformats.org/officeDocument/2006/relationships/image" Target="../media/image77.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18.bin"/><Relationship Id="rId14" Type="http://schemas.openxmlformats.org/officeDocument/2006/relationships/image" Target="../media/image81.wmf"/></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7.xml"/><Relationship Id="rId5" Type="http://schemas.openxmlformats.org/officeDocument/2006/relationships/image" Target="../media/image91.emf"/><Relationship Id="rId4" Type="http://schemas.openxmlformats.org/officeDocument/2006/relationships/image" Target="../media/image90.emf"/></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50.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30.png"/><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828801"/>
            <a:ext cx="7772400" cy="1771650"/>
          </a:xfrm>
        </p:spPr>
        <p:txBody>
          <a:bodyPr/>
          <a:lstStyle/>
          <a:p>
            <a:pPr eaLnBrk="1" hangingPunct="1">
              <a:lnSpc>
                <a:spcPts val="7000"/>
              </a:lnSpc>
            </a:pPr>
            <a:r>
              <a:rPr lang="zh-CN" altLang="en-US" b="1" dirty="0" smtClean="0">
                <a:solidFill>
                  <a:srgbClr val="421C5E"/>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b="1" dirty="0" smtClean="0">
                <a:solidFill>
                  <a:srgbClr val="421C5E"/>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solidFill>
                  <a:srgbClr val="421C5E"/>
                </a:solidFill>
                <a:latin typeface="Times New Roman" panose="02020603050405020304" pitchFamily="18" charset="0"/>
                <a:ea typeface="微软雅黑" panose="020B0503020204020204" pitchFamily="34" charset="-122"/>
                <a:cs typeface="Times New Roman" panose="02020603050405020304" pitchFamily="18" charset="0"/>
              </a:rPr>
              <a:t>章　常用无源器件</a:t>
            </a:r>
          </a:p>
        </p:txBody>
      </p:sp>
      <p:sp>
        <p:nvSpPr>
          <p:cNvPr id="2" name="灯片编号占位符 1"/>
          <p:cNvSpPr>
            <a:spLocks noGrp="1"/>
          </p:cNvSpPr>
          <p:nvPr>
            <p:ph type="sldNum" sz="quarter" idx="12"/>
          </p:nvPr>
        </p:nvSpPr>
        <p:spPr/>
        <p:txBody>
          <a:bodyPr/>
          <a:lstStyle/>
          <a:p>
            <a:fld id="{BC626179-E04B-4023-8FEB-80953474437D}" type="slidenum">
              <a:rPr lang="en-US" altLang="zh-CN" smtClean="0"/>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FB84E29-E3AE-405A-9DDD-DE87CDFACF95}" type="slidenum">
              <a:rPr lang="en-US" altLang="zh-CN" smtClean="0"/>
              <a:pPr/>
              <a:t>10</a:t>
            </a:fld>
            <a:endParaRPr lang="en-US" altLang="zh-CN"/>
          </a:p>
        </p:txBody>
      </p:sp>
      <p:sp>
        <p:nvSpPr>
          <p:cNvPr id="5" name="标题 1"/>
          <p:cNvSpPr>
            <a:spLocks noGrp="1"/>
          </p:cNvSpPr>
          <p:nvPr>
            <p:ph type="title"/>
          </p:nvPr>
        </p:nvSpPr>
        <p:spPr>
          <a:xfrm>
            <a:off x="457200" y="76200"/>
            <a:ext cx="8229600" cy="1143000"/>
          </a:xfrm>
        </p:spPr>
        <p:txBody>
          <a:bodyPr/>
          <a:lstStyle/>
          <a:p>
            <a:r>
              <a:rPr lang="zh-CN" altLang="en-US" b="1" dirty="0" smtClean="0">
                <a:solidFill>
                  <a:srgbClr val="4A206A"/>
                </a:solidFill>
                <a:latin typeface="微软雅黑" pitchFamily="34" charset="-122"/>
                <a:ea typeface="微软雅黑" pitchFamily="34" charset="-122"/>
              </a:rPr>
              <a:t>谐振回路的谐振曲线</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2362200" y="1645696"/>
                <a:ext cx="3962400" cy="1490408"/>
              </a:xfrm>
              <a:prstGeom prst="rect">
                <a:avLst/>
              </a:prstGeom>
              <a:solidFill>
                <a:schemeClr val="accent5"/>
              </a:solidFill>
              <a:ln>
                <a:solidFill>
                  <a:schemeClr val="accent5"/>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1" i="1" smtClean="0">
                          <a:latin typeface="Cambria Math" panose="02040503050406030204" pitchFamily="18" charset="0"/>
                        </a:rPr>
                        <m:t>U</m:t>
                      </m:r>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𝑼</m:t>
                              </m:r>
                            </m:e>
                            <m:sub>
                              <m:r>
                                <a:rPr lang="en-US" altLang="zh-CN" sz="2400" b="1" i="1" smtClean="0">
                                  <a:latin typeface="Cambria Math" panose="02040503050406030204" pitchFamily="18" charset="0"/>
                                </a:rPr>
                                <m:t>𝒎</m:t>
                              </m:r>
                            </m:sub>
                          </m:sSub>
                        </m:num>
                        <m:den>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𝟏</m:t>
                              </m:r>
                              <m:r>
                                <a:rPr lang="en-US" altLang="zh-CN" sz="2400" b="1" i="1">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𝑸</m:t>
                                  </m:r>
                                </m:e>
                                <m:sup>
                                  <m:r>
                                    <a:rPr lang="en-US" altLang="zh-CN" sz="2400" b="1" i="1" smtClean="0">
                                      <a:latin typeface="Cambria Math" panose="02040503050406030204" pitchFamily="18" charset="0"/>
                                    </a:rPr>
                                    <m:t>𝟐</m:t>
                                  </m:r>
                                </m:sup>
                              </m:sSup>
                              <m:box>
                                <m:boxPr>
                                  <m:ctrlPr>
                                    <a:rPr lang="en-US" altLang="zh-CN" sz="2400" b="1" i="1" smtClean="0">
                                      <a:latin typeface="Cambria Math" panose="02040503050406030204" pitchFamily="18" charset="0"/>
                                    </a:rPr>
                                  </m:ctrlPr>
                                </m:boxPr>
                                <m:e>
                                  <m:sSup>
                                    <m:sSupPr>
                                      <m:ctrlPr>
                                        <a:rPr lang="en-US" altLang="zh-CN" sz="2400" b="1" i="1" smtClean="0">
                                          <a:latin typeface="Cambria Math" panose="02040503050406030204" pitchFamily="18" charset="0"/>
                                        </a:rPr>
                                      </m:ctrlPr>
                                    </m:sSupPr>
                                    <m:e>
                                      <m:d>
                                        <m:dPr>
                                          <m:ctrlPr>
                                            <a:rPr lang="en-US" altLang="zh-CN" sz="2400" b="1" i="1">
                                              <a:latin typeface="Cambria Math" panose="02040503050406030204" pitchFamily="18" charset="0"/>
                                            </a:rPr>
                                          </m:ctrlPr>
                                        </m:dPr>
                                        <m:e>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a:latin typeface="Cambria Math" panose="02040503050406030204" pitchFamily="18" charset="0"/>
                                                    </a:rPr>
                                                    <m:t>𝒇</m:t>
                                                  </m:r>
                                                </m:den>
                                              </m:f>
                                            </m:e>
                                          </m:box>
                                        </m:e>
                                      </m:d>
                                    </m:e>
                                    <m:sup>
                                      <m:r>
                                        <a:rPr lang="en-US" altLang="zh-CN" sz="2400" b="1" i="1" smtClean="0">
                                          <a:latin typeface="Cambria Math" panose="02040503050406030204" pitchFamily="18" charset="0"/>
                                        </a:rPr>
                                        <m:t>𝟐</m:t>
                                      </m:r>
                                    </m:sup>
                                  </m:sSup>
                                </m:e>
                              </m:box>
                            </m:e>
                          </m:rad>
                        </m:den>
                      </m:f>
                    </m:oMath>
                  </m:oMathPara>
                </a14:m>
                <a:endParaRPr lang="zh-CN" altLang="en-US" sz="28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2362200" y="1645696"/>
                <a:ext cx="3962400" cy="1490408"/>
              </a:xfrm>
              <a:prstGeom prst="rect">
                <a:avLst/>
              </a:prstGeom>
              <a:blipFill>
                <a:blip r:embed="rId2"/>
                <a:stretch>
                  <a:fillRect/>
                </a:stretch>
              </a:blipFill>
              <a:ln>
                <a:solidFill>
                  <a:schemeClr val="accent5"/>
                </a:solidFill>
              </a:ln>
            </p:spPr>
            <p:txBody>
              <a:bodyPr/>
              <a:lstStyle/>
              <a:p>
                <a:r>
                  <a:rPr lang="zh-CN" altLang="en-US">
                    <a:noFill/>
                  </a:rPr>
                  <a:t> </a:t>
                </a:r>
              </a:p>
            </p:txBody>
          </p:sp>
        </mc:Fallback>
      </mc:AlternateContent>
      <p:sp>
        <p:nvSpPr>
          <p:cNvPr id="8" name="文本框 7"/>
          <p:cNvSpPr txBox="1"/>
          <p:nvPr/>
        </p:nvSpPr>
        <p:spPr>
          <a:xfrm>
            <a:off x="762000" y="1219200"/>
            <a:ext cx="5105400" cy="461665"/>
          </a:xfrm>
          <a:prstGeom prst="rect">
            <a:avLst/>
          </a:prstGeom>
          <a:noFill/>
        </p:spPr>
        <p:txBody>
          <a:bodyPr wrap="square" rtlCol="0">
            <a:spAutoFit/>
          </a:bodyPr>
          <a:lstStyle/>
          <a:p>
            <a:r>
              <a:rPr lang="zh-CN" altLang="en-US" sz="2400" b="1" dirty="0" smtClean="0"/>
              <a:t>并联谐振回路的幅频特性表达式为：</a:t>
            </a:r>
            <a:endParaRPr lang="zh-CN" altLang="en-US" sz="2400" b="1" dirty="0"/>
          </a:p>
        </p:txBody>
      </p:sp>
      <mc:AlternateContent xmlns:mc="http://schemas.openxmlformats.org/markup-compatibility/2006" xmlns:a14="http://schemas.microsoft.com/office/drawing/2010/main">
        <mc:Choice Requires="a14">
          <p:sp>
            <p:nvSpPr>
              <p:cNvPr id="9" name="文本框 8"/>
              <p:cNvSpPr txBox="1"/>
              <p:nvPr/>
            </p:nvSpPr>
            <p:spPr>
              <a:xfrm>
                <a:off x="609600" y="3163347"/>
                <a:ext cx="8534400" cy="1059136"/>
              </a:xfrm>
              <a:prstGeom prst="rect">
                <a:avLst/>
              </a:prstGeom>
              <a:noFill/>
            </p:spPr>
            <p:txBody>
              <a:bodyPr wrap="square" rtlCol="0">
                <a:spAutoFit/>
              </a:bodyPr>
              <a:lstStyle/>
              <a:p>
                <a:r>
                  <a:rPr lang="zh-CN" altLang="en-US" sz="2400" b="1" dirty="0" smtClean="0"/>
                  <a:t>在谐振点附近，因</a:t>
                </a:r>
                <a:r>
                  <a:rPr lang="zh-CN" altLang="en-US" sz="2400" b="1" dirty="0"/>
                  <a:t>为</a:t>
                </a:r>
                <a14:m>
                  <m:oMath xmlns:m="http://schemas.openxmlformats.org/officeDocument/2006/math">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a:latin typeface="Cambria Math" panose="02040503050406030204" pitchFamily="18" charset="0"/>
                              </a:rPr>
                              <m:t>𝒇</m:t>
                            </m:r>
                          </m:den>
                        </m:f>
                      </m:e>
                    </m:box>
                    <m:r>
                      <a:rPr lang="en-US" altLang="zh-CN" sz="2400" b="1" i="1">
                        <a:latin typeface="Cambria Math" panose="02040503050406030204" pitchFamily="18" charset="0"/>
                      </a:rPr>
                      <m:t>=</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𝒇</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e>
                            </m:d>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𝒇</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e>
                            </m:d>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𝒇</m:t>
                            </m:r>
                          </m:den>
                        </m:f>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𝟐</m:t>
                        </m:r>
                        <m:box>
                          <m:boxPr>
                            <m:ctrlPr>
                              <a:rPr lang="en-US" altLang="zh-CN" sz="2400" b="1" i="1">
                                <a:latin typeface="Cambria Math" panose="02040503050406030204" pitchFamily="18" charset="0"/>
                                <a:ea typeface="Cambria Math" panose="02040503050406030204" pitchFamily="18" charset="0"/>
                              </a:rPr>
                            </m:ctrlPr>
                          </m:boxPr>
                          <m:e>
                            <m:f>
                              <m:fPr>
                                <m:ctrlPr>
                                  <a:rPr lang="en-US" altLang="zh-CN" sz="2400" b="1" i="1">
                                    <a:latin typeface="Cambria Math" panose="02040503050406030204" pitchFamily="18" charset="0"/>
                                    <a:ea typeface="Cambria Math" panose="02040503050406030204" pitchFamily="18" charset="0"/>
                                  </a:rPr>
                                </m:ctrlPr>
                              </m:fPr>
                              <m:num>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e>
                        </m:box>
                      </m:e>
                    </m:box>
                    <m:r>
                      <a:rPr lang="zh-CN" altLang="en-US" sz="2400" b="1" i="1">
                        <a:latin typeface="Cambria Math" panose="02040503050406030204" pitchFamily="18" charset="0"/>
                      </a:rPr>
                      <m:t>，</m:t>
                    </m:r>
                  </m:oMath>
                </a14:m>
                <a:r>
                  <a:rPr lang="zh-CN" altLang="en-US" sz="2400" b="1" dirty="0" smtClean="0"/>
                  <a:t>故上式可简化为</a:t>
                </a:r>
                <a:endParaRPr lang="zh-CN" altLang="en-US" sz="24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609600" y="3163347"/>
                <a:ext cx="8534400" cy="1059136"/>
              </a:xfrm>
              <a:prstGeom prst="rect">
                <a:avLst/>
              </a:prstGeom>
              <a:blipFill>
                <a:blip r:embed="rId3"/>
                <a:stretch>
                  <a:fillRect l="-1071"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590800" y="3897233"/>
                <a:ext cx="4821116" cy="174156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m:rPr>
                                  <m:sty m:val="p"/>
                                </m:rPr>
                                <a:rPr lang="en-US" altLang="zh-CN" sz="2800" b="1" i="1">
                                  <a:latin typeface="Cambria Math" panose="02040503050406030204" pitchFamily="18" charset="0"/>
                                </a:rPr>
                                <m:t>U</m:t>
                              </m:r>
                            </m:num>
                            <m:den>
                              <m:sSub>
                                <m:sSubPr>
                                  <m:ctrlPr>
                                    <a:rPr lang="en-US" altLang="zh-CN" sz="2800" b="1" i="1" smtClean="0">
                                      <a:latin typeface="Cambria Math" panose="02040503050406030204" pitchFamily="18" charset="0"/>
                                    </a:rPr>
                                  </m:ctrlPr>
                                </m:sSubPr>
                                <m:e>
                                  <m:r>
                                    <m:rPr>
                                      <m:sty m:val="p"/>
                                    </m:rPr>
                                    <a:rPr lang="en-US" altLang="zh-CN" sz="2800" b="1" i="1">
                                      <a:latin typeface="Cambria Math" panose="02040503050406030204" pitchFamily="18" charset="0"/>
                                    </a:rPr>
                                    <m:t>U</m:t>
                                  </m:r>
                                </m:e>
                                <m:sub>
                                  <m:r>
                                    <m:rPr>
                                      <m:sty m:val="p"/>
                                    </m:rPr>
                                    <a:rPr lang="en-US" altLang="zh-CN" sz="2800" b="1" i="1">
                                      <a:latin typeface="Cambria Math" panose="02040503050406030204" pitchFamily="18" charset="0"/>
                                    </a:rPr>
                                    <m:t>m</m:t>
                                  </m:r>
                                </m:sub>
                              </m:sSub>
                            </m:den>
                          </m:f>
                        </m:e>
                      </m:box>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smtClean="0">
                              <a:latin typeface="Cambria Math" panose="02040503050406030204" pitchFamily="18" charset="0"/>
                            </a:rPr>
                            <m:t>𝟏</m:t>
                          </m:r>
                        </m:num>
                        <m:den>
                          <m:rad>
                            <m:radPr>
                              <m:degHide m:val="on"/>
                              <m:ctrlPr>
                                <a:rPr lang="en-US" altLang="zh-CN" sz="2800" b="1" i="1" smtClean="0">
                                  <a:latin typeface="Cambria Math" panose="02040503050406030204" pitchFamily="18" charset="0"/>
                                </a:rPr>
                              </m:ctrlPr>
                            </m:radPr>
                            <m:deg/>
                            <m:e>
                              <m:r>
                                <a:rPr lang="en-US" altLang="zh-CN" sz="2800" b="1" i="1" smtClean="0">
                                  <a:latin typeface="Cambria Math" panose="02040503050406030204" pitchFamily="18" charset="0"/>
                                </a:rPr>
                                <m:t>𝟏</m:t>
                              </m:r>
                              <m:r>
                                <a:rPr lang="en-US" altLang="zh-CN" sz="2800" b="1" i="1">
                                  <a:latin typeface="Cambria Math" panose="02040503050406030204" pitchFamily="18" charset="0"/>
                                </a:rPr>
                                <m:t>+</m:t>
                              </m:r>
                              <m:box>
                                <m:boxPr>
                                  <m:ctrlPr>
                                    <a:rPr lang="en-US" altLang="zh-CN" sz="2800" b="1" i="1" smtClean="0">
                                      <a:latin typeface="Cambria Math" panose="02040503050406030204" pitchFamily="18" charset="0"/>
                                    </a:rPr>
                                  </m:ctrlPr>
                                </m:boxPr>
                                <m:e>
                                  <m:sSup>
                                    <m:sSupPr>
                                      <m:ctrlPr>
                                        <a:rPr lang="en-US" altLang="zh-CN" sz="2800" b="1" i="1" smtClean="0">
                                          <a:latin typeface="Cambria Math" panose="02040503050406030204" pitchFamily="18" charset="0"/>
                                        </a:rPr>
                                      </m:ctrlPr>
                                    </m:sSupPr>
                                    <m:e>
                                      <m:d>
                                        <m:dPr>
                                          <m:ctrlPr>
                                            <a:rPr lang="en-US" altLang="zh-CN" sz="2800" b="1" i="1">
                                              <a:latin typeface="Cambria Math" panose="02040503050406030204" pitchFamily="18" charset="0"/>
                                            </a:rPr>
                                          </m:ctrlPr>
                                        </m:dPr>
                                        <m:e>
                                          <m:r>
                                            <m:rPr>
                                              <m:sty m:val="p"/>
                                            </m:rPr>
                                            <a:rPr lang="en-US" altLang="zh-CN" sz="2800" b="1" i="1">
                                              <a:latin typeface="Cambria Math" panose="02040503050406030204" pitchFamily="18" charset="0"/>
                                            </a:rPr>
                                            <m:t>Q</m:t>
                                          </m:r>
                                          <m:box>
                                            <m:boxPr>
                                              <m:ctrlPr>
                                                <a:rPr lang="en-US" altLang="zh-CN" sz="2800" b="1" i="1">
                                                  <a:latin typeface="Cambria Math" panose="02040503050406030204" pitchFamily="18" charset="0"/>
                                                </a:rPr>
                                              </m:ctrlPr>
                                            </m:boxPr>
                                            <m:e>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𝟐</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rPr>
                                                    <m:t>𝒇</m:t>
                                                  </m:r>
                                                </m:num>
                                                <m:den>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𝟎</m:t>
                                                      </m:r>
                                                    </m:sub>
                                                  </m:sSub>
                                                </m:den>
                                              </m:f>
                                            </m:e>
                                          </m:box>
                                        </m:e>
                                      </m:d>
                                    </m:e>
                                    <m:sup>
                                      <m:r>
                                        <a:rPr lang="en-US" altLang="zh-CN" sz="2800" b="1" i="1" smtClean="0">
                                          <a:latin typeface="Cambria Math" panose="02040503050406030204" pitchFamily="18" charset="0"/>
                                        </a:rPr>
                                        <m:t>𝟐</m:t>
                                      </m:r>
                                    </m:sup>
                                  </m:sSup>
                                </m:e>
                              </m:box>
                            </m:e>
                          </m:rad>
                        </m:den>
                      </m:f>
                    </m:oMath>
                  </m:oMathPara>
                </a14:m>
                <a:endParaRPr lang="zh-CN" altLang="en-US" sz="2800" b="1" dirty="0"/>
              </a:p>
            </p:txBody>
          </p:sp>
        </mc:Choice>
        <mc:Fallback xmlns="">
          <p:sp>
            <p:nvSpPr>
              <p:cNvPr id="10" name="文本框 9"/>
              <p:cNvSpPr txBox="1">
                <a:spLocks noRot="1" noChangeAspect="1" noMove="1" noResize="1" noEditPoints="1" noAdjustHandles="1" noChangeArrowheads="1" noChangeShapeType="1" noTextEdit="1"/>
              </p:cNvSpPr>
              <p:nvPr/>
            </p:nvSpPr>
            <p:spPr>
              <a:xfrm>
                <a:off x="2590800" y="3897233"/>
                <a:ext cx="4821116" cy="17415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33400" y="5652353"/>
                <a:ext cx="8534400" cy="830997"/>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f>
                      <m:fPr>
                        <m:type m:val="lin"/>
                        <m:ctrlPr>
                          <a:rPr lang="en-US" altLang="zh-CN" sz="2400" b="1" i="1" smtClean="0">
                            <a:solidFill>
                              <a:srgbClr val="000099"/>
                            </a:solidFill>
                            <a:latin typeface="Cambria Math" panose="02040503050406030204" pitchFamily="18" charset="0"/>
                          </a:rPr>
                        </m:ctrlPr>
                      </m:fPr>
                      <m:num>
                        <m:r>
                          <m:rPr>
                            <m:sty m:val="p"/>
                          </m:rPr>
                          <a:rPr lang="en-US" altLang="zh-CN" sz="2400" b="1" i="1">
                            <a:solidFill>
                              <a:srgbClr val="000099"/>
                            </a:solidFill>
                            <a:latin typeface="Cambria Math" panose="02040503050406030204" pitchFamily="18" charset="0"/>
                          </a:rPr>
                          <m:t>U</m:t>
                        </m:r>
                      </m:num>
                      <m:den>
                        <m:sSub>
                          <m:sSubPr>
                            <m:ctrlPr>
                              <a:rPr lang="en-US" altLang="zh-CN" sz="2400" b="1" i="1" smtClean="0">
                                <a:solidFill>
                                  <a:srgbClr val="000099"/>
                                </a:solidFill>
                                <a:latin typeface="Cambria Math" panose="02040503050406030204" pitchFamily="18" charset="0"/>
                              </a:rPr>
                            </m:ctrlPr>
                          </m:sSubPr>
                          <m:e>
                            <m:r>
                              <m:rPr>
                                <m:sty m:val="p"/>
                              </m:rPr>
                              <a:rPr lang="en-US" altLang="zh-CN" sz="2400" b="1" i="1">
                                <a:solidFill>
                                  <a:srgbClr val="000099"/>
                                </a:solidFill>
                                <a:latin typeface="Cambria Math" panose="02040503050406030204" pitchFamily="18" charset="0"/>
                              </a:rPr>
                              <m:t>U</m:t>
                            </m:r>
                          </m:e>
                          <m:sub>
                            <m:r>
                              <m:rPr>
                                <m:sty m:val="p"/>
                              </m:rPr>
                              <a:rPr lang="en-US" altLang="zh-CN" sz="2400" b="1" i="1">
                                <a:solidFill>
                                  <a:srgbClr val="000099"/>
                                </a:solidFill>
                                <a:latin typeface="Cambria Math" panose="02040503050406030204" pitchFamily="18" charset="0"/>
                              </a:rPr>
                              <m:t>m</m:t>
                            </m:r>
                          </m:sub>
                        </m:sSub>
                      </m:den>
                    </m:f>
                  </m:oMath>
                </a14:m>
                <a:r>
                  <a:rPr lang="zh-CN" altLang="en-US" sz="2400" b="1" dirty="0" smtClean="0">
                    <a:solidFill>
                      <a:srgbClr val="000099"/>
                    </a:solidFill>
                  </a:rPr>
                  <a:t>称为谐振曲线的</a:t>
                </a:r>
                <a:r>
                  <a:rPr lang="zh-CN" altLang="en-US" sz="2400" b="1" dirty="0" smtClean="0">
                    <a:solidFill>
                      <a:srgbClr val="FF0000"/>
                    </a:solidFill>
                  </a:rPr>
                  <a:t>相对抑制比</a:t>
                </a:r>
                <a:r>
                  <a:rPr lang="zh-CN" altLang="en-US" sz="2400" b="1" dirty="0" smtClean="0">
                    <a:solidFill>
                      <a:srgbClr val="000099"/>
                    </a:solidFill>
                  </a:rPr>
                  <a:t>，它反映了回路对偏离谐振频率的抑制能力。</a:t>
                </a:r>
                <a:endParaRPr lang="zh-CN" altLang="en-US" sz="2400" b="1" dirty="0">
                  <a:solidFill>
                    <a:srgbClr val="000099"/>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33400" y="5652353"/>
                <a:ext cx="8534400" cy="830997"/>
              </a:xfrm>
              <a:prstGeom prst="rect">
                <a:avLst/>
              </a:prstGeom>
              <a:blipFill>
                <a:blip r:embed="rId5"/>
                <a:stretch>
                  <a:fillRect l="-1000" t="-67883" b="-62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3144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FB84E29-E3AE-405A-9DDD-DE87CDFACF95}" type="slidenum">
              <a:rPr lang="en-US" altLang="zh-CN" smtClean="0"/>
              <a:pPr/>
              <a:t>11</a:t>
            </a:fld>
            <a:endParaRPr lang="en-US" altLang="zh-CN"/>
          </a:p>
        </p:txBody>
      </p:sp>
      <mc:AlternateContent xmlns:mc="http://schemas.openxmlformats.org/markup-compatibility/2006" xmlns:a14="http://schemas.microsoft.com/office/drawing/2010/main">
        <mc:Choice Requires="a14">
          <p:sp>
            <p:nvSpPr>
              <p:cNvPr id="10" name="文本框 9"/>
              <p:cNvSpPr txBox="1"/>
              <p:nvPr/>
            </p:nvSpPr>
            <p:spPr>
              <a:xfrm>
                <a:off x="685800" y="668278"/>
                <a:ext cx="7924800"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smtClean="0">
                    <a:solidFill>
                      <a:schemeClr val="tx1"/>
                    </a:solidFill>
                  </a:rPr>
                  <a:t>对于同样频偏</a:t>
                </a:r>
                <a14:m>
                  <m:oMath xmlns:m="http://schemas.openxmlformats.org/officeDocument/2006/math">
                    <m:r>
                      <a:rPr lang="zh-CN" altLang="en-US" sz="2400" b="1" i="1" smtClean="0">
                        <a:solidFill>
                          <a:schemeClr val="tx1"/>
                        </a:solidFill>
                        <a:latin typeface="Cambria Math" panose="02040503050406030204" pitchFamily="18" charset="0"/>
                      </a:rPr>
                      <m:t>∆</m:t>
                    </m:r>
                  </m:oMath>
                </a14:m>
                <a:r>
                  <a:rPr lang="en-US" altLang="zh-CN" sz="2400" b="1" dirty="0" smtClean="0">
                    <a:solidFill>
                      <a:schemeClr val="tx1"/>
                    </a:solidFill>
                  </a:rPr>
                  <a:t>f</a:t>
                </a:r>
                <a:r>
                  <a:rPr lang="zh-CN" altLang="en-US" sz="2400" b="1" dirty="0" smtClean="0">
                    <a:solidFill>
                      <a:schemeClr val="tx1"/>
                    </a:solidFill>
                  </a:rPr>
                  <a:t>，</a:t>
                </a:r>
                <a:r>
                  <a:rPr lang="en-US" altLang="zh-CN" sz="2400" b="1" dirty="0" smtClean="0">
                    <a:solidFill>
                      <a:srgbClr val="0000FF"/>
                    </a:solidFill>
                  </a:rPr>
                  <a:t>Q</a:t>
                </a:r>
                <a:r>
                  <a:rPr lang="zh-CN" altLang="en-US" sz="2400" b="1" dirty="0" smtClean="0">
                    <a:solidFill>
                      <a:srgbClr val="0000FF"/>
                    </a:solidFill>
                  </a:rPr>
                  <a:t>越大，</a:t>
                </a:r>
                <a14:m>
                  <m:oMath xmlns:m="http://schemas.openxmlformats.org/officeDocument/2006/math">
                    <m:f>
                      <m:fPr>
                        <m:type m:val="lin"/>
                        <m:ctrlPr>
                          <a:rPr lang="en-US" altLang="zh-CN" sz="2400" b="1" i="1">
                            <a:solidFill>
                              <a:srgbClr val="0000FF"/>
                            </a:solidFill>
                            <a:latin typeface="Cambria Math" panose="02040503050406030204" pitchFamily="18" charset="0"/>
                          </a:rPr>
                        </m:ctrlPr>
                      </m:fPr>
                      <m:num>
                        <m:r>
                          <m:rPr>
                            <m:sty m:val="p"/>
                          </m:rPr>
                          <a:rPr lang="en-US" altLang="zh-CN" sz="2400" b="1" i="1">
                            <a:solidFill>
                              <a:srgbClr val="0000FF"/>
                            </a:solidFill>
                            <a:latin typeface="Cambria Math" panose="02040503050406030204" pitchFamily="18" charset="0"/>
                          </a:rPr>
                          <m:t>U</m:t>
                        </m:r>
                      </m:num>
                      <m:den>
                        <m:sSub>
                          <m:sSubPr>
                            <m:ctrlPr>
                              <a:rPr lang="en-US" altLang="zh-CN" sz="2400" b="1" i="1">
                                <a:solidFill>
                                  <a:srgbClr val="0000FF"/>
                                </a:solidFill>
                                <a:latin typeface="Cambria Math" panose="02040503050406030204" pitchFamily="18" charset="0"/>
                              </a:rPr>
                            </m:ctrlPr>
                          </m:sSubPr>
                          <m:e>
                            <m:r>
                              <m:rPr>
                                <m:sty m:val="p"/>
                              </m:rPr>
                              <a:rPr lang="en-US" altLang="zh-CN" sz="2400" b="1" i="1">
                                <a:solidFill>
                                  <a:srgbClr val="0000FF"/>
                                </a:solidFill>
                                <a:latin typeface="Cambria Math" panose="02040503050406030204" pitchFamily="18" charset="0"/>
                              </a:rPr>
                              <m:t>U</m:t>
                            </m:r>
                          </m:e>
                          <m:sub>
                            <m:r>
                              <m:rPr>
                                <m:sty m:val="p"/>
                              </m:rPr>
                              <a:rPr lang="en-US" altLang="zh-CN" sz="2400" b="1" i="1">
                                <a:solidFill>
                                  <a:srgbClr val="0000FF"/>
                                </a:solidFill>
                                <a:latin typeface="Cambria Math" panose="02040503050406030204" pitchFamily="18" charset="0"/>
                              </a:rPr>
                              <m:t>m</m:t>
                            </m:r>
                          </m:sub>
                        </m:sSub>
                      </m:den>
                    </m:f>
                  </m:oMath>
                </a14:m>
                <a:r>
                  <a:rPr lang="zh-CN" altLang="en-US" sz="2400" b="1" dirty="0" smtClean="0">
                    <a:solidFill>
                      <a:srgbClr val="0000FF"/>
                    </a:solidFill>
                  </a:rPr>
                  <a:t>值越小，谐振曲线就越尖锐。</a:t>
                </a:r>
                <a:endParaRPr lang="zh-CN" altLang="en-US" sz="2400" b="1" dirty="0">
                  <a:solidFill>
                    <a:srgbClr val="000099"/>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85800" y="668278"/>
                <a:ext cx="7924800" cy="830997"/>
              </a:xfrm>
              <a:prstGeom prst="rect">
                <a:avLst/>
              </a:prstGeom>
              <a:blipFill>
                <a:blip r:embed="rId4"/>
                <a:stretch>
                  <a:fillRect l="-1077" t="-68382" b="-63971"/>
                </a:stretch>
              </a:blipFill>
            </p:spPr>
            <p:txBody>
              <a:bodyPr/>
              <a:lstStyle/>
              <a:p>
                <a:r>
                  <a:rPr lang="zh-CN" altLang="en-US">
                    <a:noFill/>
                  </a:rPr>
                  <a:t> </a:t>
                </a:r>
              </a:p>
            </p:txBody>
          </p:sp>
        </mc:Fallback>
      </mc:AlternateContent>
      <p:sp>
        <p:nvSpPr>
          <p:cNvPr id="11" name="文本框 10"/>
          <p:cNvSpPr txBox="1"/>
          <p:nvPr/>
        </p:nvSpPr>
        <p:spPr>
          <a:xfrm>
            <a:off x="848192" y="5115844"/>
            <a:ext cx="7924800"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smtClean="0"/>
              <a:t>由于谐振回路具有</a:t>
            </a:r>
            <a:r>
              <a:rPr lang="zh-CN" altLang="en-US" sz="2400" b="1" dirty="0" smtClean="0">
                <a:solidFill>
                  <a:srgbClr val="0000FF"/>
                </a:solidFill>
              </a:rPr>
              <a:t>选频特性</a:t>
            </a:r>
            <a:r>
              <a:rPr lang="zh-CN" altLang="en-US" sz="2400" b="1" dirty="0" smtClean="0"/>
              <a:t>，在通信系统中常用作</a:t>
            </a:r>
            <a:r>
              <a:rPr lang="zh-CN" altLang="en-US" sz="2400" b="1" dirty="0" smtClean="0">
                <a:solidFill>
                  <a:srgbClr val="0000FF"/>
                </a:solidFill>
              </a:rPr>
              <a:t>带通滤波器。</a:t>
            </a:r>
            <a:endParaRPr lang="zh-CN" altLang="en-US" sz="2400" b="1" dirty="0">
              <a:solidFill>
                <a:srgbClr val="0000FF"/>
              </a:solidFill>
            </a:endParaRPr>
          </a:p>
        </p:txBody>
      </p:sp>
      <p:pic>
        <p:nvPicPr>
          <p:cNvPr id="4" name="图片 3"/>
          <p:cNvPicPr>
            <a:picLocks noChangeAspect="1"/>
          </p:cNvPicPr>
          <p:nvPr/>
        </p:nvPicPr>
        <p:blipFill rotWithShape="1">
          <a:blip r:embed="rId5"/>
          <a:srcRect l="13756" t="38428" r="54585" b="23144"/>
          <a:stretch/>
        </p:blipFill>
        <p:spPr>
          <a:xfrm>
            <a:off x="2189242" y="1235820"/>
            <a:ext cx="4917915" cy="3730832"/>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2971800" y="1410612"/>
                <a:ext cx="1142999" cy="65620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1" i="1">
                              <a:latin typeface="Cambria Math" panose="02040503050406030204" pitchFamily="18" charset="0"/>
                            </a:rPr>
                          </m:ctrlPr>
                        </m:fPr>
                        <m:num>
                          <m:r>
                            <m:rPr>
                              <m:sty m:val="p"/>
                            </m:rPr>
                            <a:rPr lang="en-US" altLang="zh-CN" b="1" i="1">
                              <a:latin typeface="Cambria Math" panose="02040503050406030204" pitchFamily="18" charset="0"/>
                            </a:rPr>
                            <m:t>U</m:t>
                          </m:r>
                        </m:num>
                        <m:den>
                          <m:sSub>
                            <m:sSubPr>
                              <m:ctrlPr>
                                <a:rPr lang="en-US" altLang="zh-CN" b="1" i="1">
                                  <a:latin typeface="Cambria Math" panose="02040503050406030204" pitchFamily="18" charset="0"/>
                                </a:rPr>
                              </m:ctrlPr>
                            </m:sSubPr>
                            <m:e>
                              <m:r>
                                <m:rPr>
                                  <m:sty m:val="p"/>
                                </m:rPr>
                                <a:rPr lang="en-US" altLang="zh-CN" b="1" i="1">
                                  <a:latin typeface="Cambria Math" panose="02040503050406030204" pitchFamily="18" charset="0"/>
                                </a:rPr>
                                <m:t>U</m:t>
                              </m:r>
                            </m:e>
                            <m:sub>
                              <m:r>
                                <m:rPr>
                                  <m:sty m:val="p"/>
                                </m:rPr>
                                <a:rPr lang="en-US" altLang="zh-CN" b="1" i="1">
                                  <a:latin typeface="Cambria Math" panose="02040503050406030204" pitchFamily="18" charset="0"/>
                                </a:rPr>
                                <m:t>m</m:t>
                              </m:r>
                            </m:sub>
                          </m:sSub>
                        </m:den>
                      </m:f>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971800" y="1410612"/>
                <a:ext cx="1142999" cy="65620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5076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矩形 24"/>
              <p:cNvSpPr/>
              <p:nvPr/>
            </p:nvSpPr>
            <p:spPr>
              <a:xfrm>
                <a:off x="3467100" y="5737660"/>
                <a:ext cx="1524000"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𝑩</m:t>
                          </m:r>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467100" y="5737660"/>
                <a:ext cx="1524000" cy="369332"/>
              </a:xfrm>
              <a:prstGeom prst="rect">
                <a:avLst/>
              </a:prstGeom>
              <a:blipFill>
                <a:blip r:embed="rId2"/>
                <a:stretch>
                  <a:fillRect b="-14754"/>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7FB84E29-E3AE-405A-9DDD-DE87CDFACF95}" type="slidenum">
              <a:rPr lang="en-US" altLang="zh-CN" smtClean="0"/>
              <a:pPr/>
              <a:t>12</a:t>
            </a:fld>
            <a:endParaRPr lang="en-US" altLang="zh-CN"/>
          </a:p>
        </p:txBody>
      </p:sp>
      <p:grpSp>
        <p:nvGrpSpPr>
          <p:cNvPr id="10" name="组合 9"/>
          <p:cNvGrpSpPr/>
          <p:nvPr/>
        </p:nvGrpSpPr>
        <p:grpSpPr>
          <a:xfrm>
            <a:off x="5334000" y="694767"/>
            <a:ext cx="3757353" cy="3130116"/>
            <a:chOff x="5181600" y="515816"/>
            <a:chExt cx="3757353" cy="3130116"/>
          </a:xfrm>
        </p:grpSpPr>
        <p:pic>
          <p:nvPicPr>
            <p:cNvPr id="4" name="图片 3"/>
            <p:cNvPicPr>
              <a:picLocks noChangeAspect="1"/>
            </p:cNvPicPr>
            <p:nvPr/>
          </p:nvPicPr>
          <p:blipFill>
            <a:blip r:embed="rId3"/>
            <a:stretch>
              <a:fillRect/>
            </a:stretch>
          </p:blipFill>
          <p:spPr>
            <a:xfrm>
              <a:off x="5181600" y="515816"/>
              <a:ext cx="3757353" cy="3048000"/>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6096000" y="533401"/>
                  <a:ext cx="533400" cy="65620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1" i="1">
                                <a:latin typeface="Cambria Math" panose="02040503050406030204" pitchFamily="18" charset="0"/>
                              </a:rPr>
                            </m:ctrlPr>
                          </m:fPr>
                          <m:num>
                            <m:r>
                              <m:rPr>
                                <m:sty m:val="p"/>
                              </m:rPr>
                              <a:rPr lang="en-US" altLang="zh-CN" b="1" i="1">
                                <a:latin typeface="Cambria Math" panose="02040503050406030204" pitchFamily="18" charset="0"/>
                              </a:rPr>
                              <m:t>U</m:t>
                            </m:r>
                          </m:num>
                          <m:den>
                            <m:sSub>
                              <m:sSubPr>
                                <m:ctrlPr>
                                  <a:rPr lang="en-US" altLang="zh-CN" b="1" i="1">
                                    <a:latin typeface="Cambria Math" panose="02040503050406030204" pitchFamily="18" charset="0"/>
                                  </a:rPr>
                                </m:ctrlPr>
                              </m:sSubPr>
                              <m:e>
                                <m:r>
                                  <m:rPr>
                                    <m:sty m:val="p"/>
                                  </m:rPr>
                                  <a:rPr lang="en-US" altLang="zh-CN" b="1" i="1">
                                    <a:latin typeface="Cambria Math" panose="02040503050406030204" pitchFamily="18" charset="0"/>
                                  </a:rPr>
                                  <m:t>U</m:t>
                                </m:r>
                              </m:e>
                              <m:sub>
                                <m:r>
                                  <m:rPr>
                                    <m:sty m:val="p"/>
                                  </m:rPr>
                                  <a:rPr lang="en-US" altLang="zh-CN" b="1" i="1">
                                    <a:latin typeface="Cambria Math" panose="02040503050406030204" pitchFamily="18" charset="0"/>
                                  </a:rPr>
                                  <m:t>m</m:t>
                                </m:r>
                              </m:sub>
                            </m:sSub>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096000" y="533401"/>
                  <a:ext cx="533400" cy="6562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629400" y="3276600"/>
                  <a:ext cx="1702724" cy="369332"/>
                </a:xfrm>
                <a:prstGeom prst="rect">
                  <a:avLst/>
                </a:prstGeom>
                <a:solidFill>
                  <a:schemeClr val="bg1"/>
                </a:solidFill>
              </p:spPr>
              <p:txBody>
                <a:bodyPr wrap="square">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   </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𝟎</m:t>
                          </m:r>
                        </m:sub>
                      </m:sSub>
                    </m:oMath>
                  </a14:m>
                  <a:r>
                    <a:rPr lang="zh-CN" altLang="en-US" dirty="0" smtClean="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𝟐</m:t>
                          </m:r>
                        </m:sub>
                      </m:sSub>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629400" y="3276600"/>
                  <a:ext cx="1702724" cy="369332"/>
                </a:xfrm>
                <a:prstGeom prst="rect">
                  <a:avLst/>
                </a:prstGeom>
                <a:blipFill>
                  <a:blip r:embed="rId5"/>
                  <a:stretch>
                    <a:fillRect l="-1075"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638800" y="1154492"/>
                  <a:ext cx="369224"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𝟏</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638800" y="1154492"/>
                  <a:ext cx="36922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257800" y="1600200"/>
                  <a:ext cx="750224"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𝟕𝟎𝟕</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5257800" y="1600200"/>
                  <a:ext cx="750224" cy="369332"/>
                </a:xfrm>
                <a:prstGeom prst="rect">
                  <a:avLst/>
                </a:prstGeom>
                <a:blipFill>
                  <a:blip r:embed="rId7"/>
                  <a:stretch>
                    <a:fillRect r="-813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矩形 11"/>
              <p:cNvSpPr/>
              <p:nvPr/>
            </p:nvSpPr>
            <p:spPr>
              <a:xfrm>
                <a:off x="6781800" y="3429000"/>
                <a:ext cx="1702724" cy="369332"/>
              </a:xfrm>
              <a:prstGeom prst="rect">
                <a:avLst/>
              </a:prstGeom>
              <a:solidFill>
                <a:schemeClr val="bg1"/>
              </a:solidFill>
            </p:spPr>
            <p:txBody>
              <a:bodyPr wrap="square">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   </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𝟎</m:t>
                        </m:r>
                      </m:sub>
                    </m:sSub>
                  </m:oMath>
                </a14:m>
                <a:r>
                  <a:rPr lang="zh-CN" altLang="en-US" dirty="0" smtClean="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smtClean="0">
                            <a:latin typeface="Cambria Math" panose="02040503050406030204" pitchFamily="18" charset="0"/>
                          </a:rPr>
                          <m:t>𝟐</m:t>
                        </m:r>
                      </m:sub>
                    </m:sSub>
                  </m:oMath>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781800" y="3429000"/>
                <a:ext cx="1702724" cy="369332"/>
              </a:xfrm>
              <a:prstGeom prst="rect">
                <a:avLst/>
              </a:prstGeom>
              <a:blipFill>
                <a:blip r:embed="rId5"/>
                <a:stretch>
                  <a:fillRect l="-1075"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60812" y="768514"/>
                <a:ext cx="5169904" cy="1938992"/>
              </a:xfrm>
              <a:prstGeom prst="rect">
                <a:avLst/>
              </a:prstGeom>
              <a:noFill/>
            </p:spPr>
            <p:txBody>
              <a:bodyPr wrap="square" rtlCol="0">
                <a:spAutoFit/>
              </a:bodyPr>
              <a:lstStyle/>
              <a:p>
                <a:pPr algn="just">
                  <a:lnSpc>
                    <a:spcPts val="3600"/>
                  </a:lnSpc>
                </a:pPr>
                <a:r>
                  <a:rPr lang="zh-CN" altLang="en-US" sz="2200" b="1" dirty="0" smtClean="0">
                    <a:latin typeface="Times New Roman" panose="02020603050405020304" pitchFamily="18" charset="0"/>
                    <a:cs typeface="Times New Roman" panose="02020603050405020304" pitchFamily="18" charset="0"/>
                  </a:rPr>
                  <a:t>在通信系统中，常把</a:t>
                </a:r>
                <a14:m>
                  <m:oMath xmlns:m="http://schemas.openxmlformats.org/officeDocument/2006/math">
                    <m:box>
                      <m:boxPr>
                        <m:ctrlPr>
                          <a:rPr lang="en-US" altLang="zh-CN" sz="2200" b="1" i="1">
                            <a:latin typeface="Cambria Math" panose="02040503050406030204" pitchFamily="18" charset="0"/>
                          </a:rPr>
                        </m:ctrlPr>
                      </m:boxPr>
                      <m:e>
                        <m:f>
                          <m:fPr>
                            <m:ctrlPr>
                              <a:rPr lang="en-US" altLang="zh-CN" sz="2200" b="1" i="1">
                                <a:latin typeface="Cambria Math" panose="02040503050406030204" pitchFamily="18" charset="0"/>
                              </a:rPr>
                            </m:ctrlPr>
                          </m:fPr>
                          <m:num>
                            <m:r>
                              <a:rPr lang="en-US" altLang="zh-CN" sz="2200" b="1" i="1">
                                <a:latin typeface="Cambria Math" panose="02040503050406030204" pitchFamily="18" charset="0"/>
                              </a:rPr>
                              <m:t>𝑼</m:t>
                            </m:r>
                          </m:num>
                          <m:den>
                            <m:sSub>
                              <m:sSubPr>
                                <m:ctrlPr>
                                  <a:rPr lang="en-US" altLang="zh-CN" sz="2200" b="1" i="1">
                                    <a:latin typeface="Cambria Math" panose="02040503050406030204" pitchFamily="18" charset="0"/>
                                  </a:rPr>
                                </m:ctrlPr>
                              </m:sSubPr>
                              <m:e>
                                <m:r>
                                  <a:rPr lang="en-US" altLang="zh-CN" sz="2200" b="1" i="1">
                                    <a:latin typeface="Cambria Math" panose="02040503050406030204" pitchFamily="18" charset="0"/>
                                  </a:rPr>
                                  <m:t>𝑼</m:t>
                                </m:r>
                              </m:e>
                              <m:sub>
                                <m:r>
                                  <a:rPr lang="en-US" altLang="zh-CN" sz="2200" b="1" i="1">
                                    <a:latin typeface="Cambria Math" panose="02040503050406030204" pitchFamily="18" charset="0"/>
                                  </a:rPr>
                                  <m:t>𝒎</m:t>
                                </m:r>
                              </m:sub>
                            </m:sSub>
                          </m:den>
                        </m:f>
                      </m:e>
                    </m:box>
                  </m:oMath>
                </a14:m>
                <a:r>
                  <a:rPr lang="zh-CN" altLang="en-US" sz="2200" b="1" dirty="0" smtClean="0">
                    <a:latin typeface="Times New Roman" panose="02020603050405020304" pitchFamily="18" charset="0"/>
                    <a:cs typeface="Times New Roman" panose="02020603050405020304" pitchFamily="18" charset="0"/>
                  </a:rPr>
                  <a:t> 从</a:t>
                </a:r>
                <a:r>
                  <a:rPr lang="en-US" altLang="zh-CN" sz="2200" b="1" dirty="0" smtClean="0">
                    <a:latin typeface="Times New Roman" panose="02020603050405020304" pitchFamily="18" charset="0"/>
                    <a:cs typeface="Times New Roman" panose="02020603050405020304" pitchFamily="18" charset="0"/>
                  </a:rPr>
                  <a:t>1</a:t>
                </a:r>
                <a:r>
                  <a:rPr lang="zh-CN" altLang="en-US" sz="2200" b="1" dirty="0" smtClean="0">
                    <a:latin typeface="Times New Roman" panose="02020603050405020304" pitchFamily="18" charset="0"/>
                    <a:cs typeface="Times New Roman" panose="02020603050405020304" pitchFamily="18" charset="0"/>
                  </a:rPr>
                  <a:t>下降到</a:t>
                </a:r>
                <a14:m>
                  <m:oMath xmlns:m="http://schemas.openxmlformats.org/officeDocument/2006/math">
                    <m:box>
                      <m:boxPr>
                        <m:ctrlPr>
                          <a:rPr lang="en-US" altLang="zh-CN" sz="2200" b="1" i="1">
                            <a:latin typeface="Cambria Math" panose="02040503050406030204" pitchFamily="18" charset="0"/>
                          </a:rPr>
                        </m:ctrlPr>
                      </m:boxPr>
                      <m:e>
                        <m:f>
                          <m:fPr>
                            <m:ctrlPr>
                              <a:rPr lang="en-US" altLang="zh-CN" sz="2200" b="1" i="1">
                                <a:latin typeface="Cambria Math" panose="02040503050406030204" pitchFamily="18" charset="0"/>
                              </a:rPr>
                            </m:ctrlPr>
                          </m:fPr>
                          <m:num>
                            <m:r>
                              <a:rPr lang="en-US" altLang="zh-CN" sz="2200" b="1" i="0" smtClean="0">
                                <a:latin typeface="Cambria Math" panose="02040503050406030204" pitchFamily="18" charset="0"/>
                              </a:rPr>
                              <m:t>𝟏</m:t>
                            </m:r>
                          </m:num>
                          <m:den>
                            <m:rad>
                              <m:radPr>
                                <m:degHide m:val="on"/>
                                <m:ctrlPr>
                                  <a:rPr lang="en-US" altLang="zh-CN" sz="2200" b="1" i="1" smtClean="0">
                                    <a:latin typeface="Cambria Math" panose="02040503050406030204" pitchFamily="18" charset="0"/>
                                  </a:rPr>
                                </m:ctrlPr>
                              </m:radPr>
                              <m:deg/>
                              <m:e>
                                <m:r>
                                  <a:rPr lang="en-US" altLang="zh-CN" sz="2200" b="1" i="1" smtClean="0">
                                    <a:latin typeface="Cambria Math" panose="02040503050406030204" pitchFamily="18" charset="0"/>
                                  </a:rPr>
                                  <m:t>𝟐</m:t>
                                </m:r>
                              </m:e>
                            </m:rad>
                          </m:den>
                        </m:f>
                      </m:e>
                    </m:box>
                  </m:oMath>
                </a14:m>
                <a:r>
                  <a:rPr lang="zh-CN" altLang="en-US" sz="2200" b="1" dirty="0" smtClean="0">
                    <a:latin typeface="Times New Roman" panose="02020603050405020304" pitchFamily="18" charset="0"/>
                    <a:cs typeface="Times New Roman" panose="02020603050405020304" pitchFamily="18" charset="0"/>
                  </a:rPr>
                  <a:t> （以</a:t>
                </a:r>
                <a:r>
                  <a:rPr lang="en-US" altLang="zh-CN" sz="2200" b="1" dirty="0" smtClean="0">
                    <a:latin typeface="Times New Roman" panose="02020603050405020304" pitchFamily="18" charset="0"/>
                    <a:cs typeface="Times New Roman" panose="02020603050405020304" pitchFamily="18" charset="0"/>
                  </a:rPr>
                  <a:t>dB</a:t>
                </a:r>
                <a:r>
                  <a:rPr lang="zh-CN" altLang="en-US" sz="2200" b="1" dirty="0" smtClean="0">
                    <a:latin typeface="Times New Roman" panose="02020603050405020304" pitchFamily="18" charset="0"/>
                    <a:cs typeface="Times New Roman" panose="02020603050405020304" pitchFamily="18" charset="0"/>
                  </a:rPr>
                  <a:t>表示，从</a:t>
                </a:r>
                <a:r>
                  <a:rPr lang="en-US" altLang="zh-CN" sz="2200" b="1" dirty="0" smtClean="0">
                    <a:latin typeface="Times New Roman" panose="02020603050405020304" pitchFamily="18" charset="0"/>
                    <a:cs typeface="Times New Roman" panose="02020603050405020304" pitchFamily="18" charset="0"/>
                  </a:rPr>
                  <a:t>0</a:t>
                </a:r>
                <a:r>
                  <a:rPr lang="zh-CN" altLang="en-US" sz="2200" b="1" dirty="0" smtClean="0">
                    <a:latin typeface="Times New Roman" panose="02020603050405020304" pitchFamily="18" charset="0"/>
                    <a:cs typeface="Times New Roman" panose="02020603050405020304" pitchFamily="18" charset="0"/>
                  </a:rPr>
                  <a:t>下降到</a:t>
                </a:r>
                <a:r>
                  <a:rPr lang="en-US" altLang="zh-CN" sz="2200" b="1" dirty="0" smtClean="0">
                    <a:latin typeface="Times New Roman" panose="02020603050405020304" pitchFamily="18" charset="0"/>
                    <a:cs typeface="Times New Roman" panose="02020603050405020304" pitchFamily="18" charset="0"/>
                  </a:rPr>
                  <a:t>-3dB</a:t>
                </a:r>
                <a:r>
                  <a:rPr lang="zh-CN" altLang="en-US" sz="2200" b="1" dirty="0" smtClean="0">
                    <a:latin typeface="Times New Roman" panose="02020603050405020304" pitchFamily="18" charset="0"/>
                    <a:cs typeface="Times New Roman" panose="02020603050405020304" pitchFamily="18" charset="0"/>
                  </a:rPr>
                  <a:t>）处的两个频率</a:t>
                </a:r>
                <a:r>
                  <a:rPr lang="en-US" altLang="zh-CN" sz="2200" b="1" dirty="0" smtClean="0">
                    <a:latin typeface="Times New Roman" panose="02020603050405020304" pitchFamily="18" charset="0"/>
                    <a:cs typeface="Times New Roman" panose="02020603050405020304" pitchFamily="18" charset="0"/>
                  </a:rPr>
                  <a:t>f1</a:t>
                </a:r>
                <a:r>
                  <a:rPr lang="zh-CN" altLang="en-US" sz="2200" b="1" dirty="0" smtClean="0">
                    <a:latin typeface="Times New Roman" panose="02020603050405020304" pitchFamily="18" charset="0"/>
                    <a:cs typeface="Times New Roman" panose="02020603050405020304" pitchFamily="18" charset="0"/>
                  </a:rPr>
                  <a:t>和</a:t>
                </a:r>
                <a:r>
                  <a:rPr lang="en-US" altLang="zh-CN" sz="2200" b="1" dirty="0" smtClean="0">
                    <a:latin typeface="Times New Roman" panose="02020603050405020304" pitchFamily="18" charset="0"/>
                    <a:cs typeface="Times New Roman" panose="02020603050405020304" pitchFamily="18" charset="0"/>
                  </a:rPr>
                  <a:t>f2</a:t>
                </a:r>
                <a:r>
                  <a:rPr lang="zh-CN" altLang="en-US" sz="2200" b="1" dirty="0" smtClean="0">
                    <a:latin typeface="Times New Roman" panose="02020603050405020304" pitchFamily="18" charset="0"/>
                    <a:cs typeface="Times New Roman" panose="02020603050405020304" pitchFamily="18" charset="0"/>
                  </a:rPr>
                  <a:t>的范围称为</a:t>
                </a:r>
                <a:r>
                  <a:rPr lang="zh-CN" altLang="en-US" sz="2200" b="1" dirty="0" smtClean="0">
                    <a:solidFill>
                      <a:srgbClr val="0000FF"/>
                    </a:solidFill>
                    <a:latin typeface="Times New Roman" panose="02020603050405020304" pitchFamily="18" charset="0"/>
                    <a:cs typeface="Times New Roman" panose="02020603050405020304" pitchFamily="18" charset="0"/>
                  </a:rPr>
                  <a:t>通频带</a:t>
                </a:r>
                <a:r>
                  <a:rPr lang="zh-CN" altLang="en-US" sz="2200" b="1" dirty="0" smtClean="0">
                    <a:latin typeface="Times New Roman" panose="02020603050405020304" pitchFamily="18" charset="0"/>
                    <a:cs typeface="Times New Roman" panose="02020603050405020304" pitchFamily="18" charset="0"/>
                  </a:rPr>
                  <a:t>，以</a:t>
                </a:r>
                <a:r>
                  <a:rPr lang="en-US" altLang="zh-CN" sz="2200" b="1" dirty="0" smtClean="0">
                    <a:latin typeface="Times New Roman" panose="02020603050405020304" pitchFamily="18" charset="0"/>
                    <a:cs typeface="Times New Roman" panose="02020603050405020304" pitchFamily="18" charset="0"/>
                  </a:rPr>
                  <a:t>B</a:t>
                </a:r>
                <a:r>
                  <a:rPr lang="zh-CN" altLang="en-US" sz="2200" b="1" dirty="0" smtClean="0">
                    <a:latin typeface="Times New Roman" panose="02020603050405020304" pitchFamily="18" charset="0"/>
                    <a:cs typeface="Times New Roman" panose="02020603050405020304" pitchFamily="18" charset="0"/>
                  </a:rPr>
                  <a:t>或</a:t>
                </a:r>
                <a14:m>
                  <m:oMath xmlns:m="http://schemas.openxmlformats.org/officeDocument/2006/math">
                    <m:sSub>
                      <m:sSubPr>
                        <m:ctrlPr>
                          <a:rPr lang="en-US" altLang="zh-CN" sz="2200" b="1" i="1">
                            <a:latin typeface="Cambria Math" panose="02040503050406030204" pitchFamily="18" charset="0"/>
                          </a:rPr>
                        </m:ctrlPr>
                      </m:sSubPr>
                      <m:e>
                        <m:r>
                          <a:rPr lang="en-US" altLang="zh-CN" sz="2200" b="1" i="1">
                            <a:latin typeface="Cambria Math" panose="02040503050406030204" pitchFamily="18" charset="0"/>
                          </a:rPr>
                          <m:t>𝟐</m:t>
                        </m:r>
                        <m:r>
                          <a:rPr lang="en-US" altLang="zh-CN" sz="2200" b="1" i="1">
                            <a:latin typeface="Cambria Math" panose="02040503050406030204" pitchFamily="18" charset="0"/>
                            <a:ea typeface="Cambria Math" panose="02040503050406030204" pitchFamily="18" charset="0"/>
                          </a:rPr>
                          <m:t>∆</m:t>
                        </m:r>
                        <m:r>
                          <a:rPr lang="en-US" altLang="zh-CN" sz="2200" b="1" i="1">
                            <a:latin typeface="Cambria Math" panose="02040503050406030204" pitchFamily="18" charset="0"/>
                            <a:ea typeface="Cambria Math" panose="02040503050406030204" pitchFamily="18" charset="0"/>
                          </a:rPr>
                          <m:t>𝒇</m:t>
                        </m:r>
                      </m:e>
                      <m:sub>
                        <m:r>
                          <a:rPr lang="en-US" altLang="zh-CN" sz="2200" b="1" i="1">
                            <a:latin typeface="Cambria Math" panose="02040503050406030204" pitchFamily="18" charset="0"/>
                          </a:rPr>
                          <m:t>𝟎</m:t>
                        </m:r>
                        <m:r>
                          <a:rPr lang="en-US" altLang="zh-CN" sz="2200" b="1" i="1">
                            <a:latin typeface="Cambria Math" panose="02040503050406030204" pitchFamily="18" charset="0"/>
                          </a:rPr>
                          <m:t>.</m:t>
                        </m:r>
                        <m:r>
                          <a:rPr lang="en-US" altLang="zh-CN" sz="2200" b="1" i="1">
                            <a:latin typeface="Cambria Math" panose="02040503050406030204" pitchFamily="18" charset="0"/>
                          </a:rPr>
                          <m:t>𝟕𝟎𝟕</m:t>
                        </m:r>
                      </m:sub>
                    </m:sSub>
                  </m:oMath>
                </a14:m>
                <a:r>
                  <a:rPr lang="zh-CN" altLang="en-US" sz="2200" b="1" dirty="0" smtClean="0">
                    <a:latin typeface="Times New Roman" panose="02020603050405020304" pitchFamily="18" charset="0"/>
                    <a:cs typeface="Times New Roman" panose="02020603050405020304" pitchFamily="18" charset="0"/>
                  </a:rPr>
                  <a:t>表示，即</a:t>
                </a:r>
                <a:r>
                  <a:rPr lang="en-US" altLang="zh-CN" sz="2200" b="1" i="1" dirty="0" smtClean="0">
                    <a:solidFill>
                      <a:srgbClr val="FF0000"/>
                    </a:solidFill>
                    <a:latin typeface="Times New Roman" panose="02020603050405020304" pitchFamily="18" charset="0"/>
                    <a:cs typeface="Times New Roman" panose="02020603050405020304" pitchFamily="18" charset="0"/>
                  </a:rPr>
                  <a:t>B=f</a:t>
                </a:r>
                <a:r>
                  <a:rPr lang="en-US" altLang="zh-CN" sz="2200" b="1" i="1" baseline="-25000" dirty="0" smtClean="0">
                    <a:solidFill>
                      <a:srgbClr val="FF0000"/>
                    </a:solidFill>
                    <a:latin typeface="Times New Roman" panose="02020603050405020304" pitchFamily="18" charset="0"/>
                    <a:cs typeface="Times New Roman" panose="02020603050405020304" pitchFamily="18" charset="0"/>
                  </a:rPr>
                  <a:t>2</a:t>
                </a:r>
                <a:r>
                  <a:rPr lang="en-US" altLang="zh-CN" sz="2200" b="1" i="1" dirty="0" smtClean="0">
                    <a:solidFill>
                      <a:srgbClr val="FF0000"/>
                    </a:solidFill>
                    <a:latin typeface="Times New Roman" panose="02020603050405020304" pitchFamily="18" charset="0"/>
                    <a:cs typeface="Times New Roman" panose="02020603050405020304" pitchFamily="18" charset="0"/>
                  </a:rPr>
                  <a:t>-f</a:t>
                </a:r>
                <a:r>
                  <a:rPr lang="en-US" altLang="zh-CN" sz="2200" b="1" i="1" baseline="-25000" dirty="0">
                    <a:solidFill>
                      <a:srgbClr val="FF0000"/>
                    </a:solidFill>
                    <a:latin typeface="Times New Roman" panose="02020603050405020304" pitchFamily="18" charset="0"/>
                    <a:cs typeface="Times New Roman" panose="02020603050405020304" pitchFamily="18" charset="0"/>
                  </a:rPr>
                  <a:t>1</a:t>
                </a:r>
                <a:r>
                  <a:rPr lang="zh-CN" altLang="en-US" sz="2200" b="1" dirty="0" smtClean="0">
                    <a:latin typeface="Times New Roman" panose="02020603050405020304" pitchFamily="18" charset="0"/>
                    <a:cs typeface="Times New Roman" panose="02020603050405020304" pitchFamily="18" charset="0"/>
                  </a:rPr>
                  <a:t>。</a:t>
                </a:r>
                <a:endParaRPr lang="zh-CN" altLang="en-US" sz="2200" b="1"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60812" y="768514"/>
                <a:ext cx="5169904" cy="1938992"/>
              </a:xfrm>
              <a:prstGeom prst="rect">
                <a:avLst/>
              </a:prstGeom>
              <a:blipFill>
                <a:blip r:embed="rId8"/>
                <a:stretch>
                  <a:fillRect l="-1533" t="-2201" r="-1533" b="-3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964196" y="2777637"/>
                <a:ext cx="4821116" cy="149284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box>
                        <m:boxPr>
                          <m:ctrlPr>
                            <a:rPr lang="en-US" altLang="zh-CN" sz="2400" b="1" i="1" smtClean="0">
                              <a:latin typeface="Cambria Math" panose="02040503050406030204" pitchFamily="18" charset="0"/>
                            </a:rPr>
                          </m:ctrlPr>
                        </m:boxPr>
                        <m:e>
                          <m:f>
                            <m:fPr>
                              <m:ctrlPr>
                                <a:rPr lang="en-US" altLang="zh-CN" sz="2400" b="1" i="1" smtClean="0">
                                  <a:latin typeface="Cambria Math" panose="02040503050406030204" pitchFamily="18" charset="0"/>
                                </a:rPr>
                              </m:ctrlPr>
                            </m:fPr>
                            <m:num>
                              <m:r>
                                <m:rPr>
                                  <m:sty m:val="p"/>
                                </m:rPr>
                                <a:rPr lang="en-US" altLang="zh-CN" sz="2400" b="1" i="1">
                                  <a:latin typeface="Cambria Math" panose="02040503050406030204" pitchFamily="18" charset="0"/>
                                </a:rPr>
                                <m:t>U</m:t>
                              </m:r>
                            </m:num>
                            <m:den>
                              <m:sSub>
                                <m:sSubPr>
                                  <m:ctrlPr>
                                    <a:rPr lang="en-US" altLang="zh-CN" sz="2400" b="1" i="1" smtClean="0">
                                      <a:latin typeface="Cambria Math" panose="02040503050406030204" pitchFamily="18" charset="0"/>
                                    </a:rPr>
                                  </m:ctrlPr>
                                </m:sSubPr>
                                <m:e>
                                  <m:r>
                                    <m:rPr>
                                      <m:sty m:val="p"/>
                                    </m:rPr>
                                    <a:rPr lang="en-US" altLang="zh-CN" sz="2400" b="1" i="1">
                                      <a:latin typeface="Cambria Math" panose="02040503050406030204" pitchFamily="18" charset="0"/>
                                    </a:rPr>
                                    <m:t>U</m:t>
                                  </m:r>
                                </m:e>
                                <m:sub>
                                  <m:r>
                                    <m:rPr>
                                      <m:sty m:val="p"/>
                                    </m:rPr>
                                    <a:rPr lang="en-US" altLang="zh-CN" sz="2400" b="1" i="1">
                                      <a:latin typeface="Cambria Math" panose="02040503050406030204" pitchFamily="18" charset="0"/>
                                    </a:rPr>
                                    <m:t>m</m:t>
                                  </m:r>
                                </m:sub>
                              </m:sSub>
                            </m:den>
                          </m:f>
                        </m:e>
                      </m:box>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ad>
                            <m:radPr>
                              <m:degHide m:val="on"/>
                              <m:ctrlPr>
                                <a:rPr lang="en-US" altLang="zh-CN" sz="2400" b="1" i="1">
                                  <a:latin typeface="Cambria Math" panose="02040503050406030204" pitchFamily="18" charset="0"/>
                                </a:rPr>
                              </m:ctrlPr>
                            </m:radPr>
                            <m:deg/>
                            <m:e>
                              <m:r>
                                <a:rPr lang="en-US" altLang="zh-CN" sz="2400" b="1" i="1">
                                  <a:latin typeface="Cambria Math" panose="02040503050406030204" pitchFamily="18" charset="0"/>
                                </a:rPr>
                                <m:t>𝟏</m:t>
                              </m:r>
                              <m:r>
                                <a:rPr lang="en-US" altLang="zh-CN" sz="2400" b="1" i="1">
                                  <a:latin typeface="Cambria Math" panose="02040503050406030204" pitchFamily="18" charset="0"/>
                                </a:rPr>
                                <m:t>+</m:t>
                              </m:r>
                              <m:box>
                                <m:boxPr>
                                  <m:ctrlPr>
                                    <a:rPr lang="en-US" altLang="zh-CN" sz="2400" b="1" i="1">
                                      <a:latin typeface="Cambria Math" panose="02040503050406030204" pitchFamily="18" charset="0"/>
                                    </a:rPr>
                                  </m:ctrlPr>
                                </m:boxPr>
                                <m:e>
                                  <m:sSup>
                                    <m:sSupPr>
                                      <m:ctrlPr>
                                        <a:rPr lang="en-US" altLang="zh-CN" sz="2400" b="1" i="1">
                                          <a:latin typeface="Cambria Math" panose="02040503050406030204" pitchFamily="18" charset="0"/>
                                        </a:rPr>
                                      </m:ctrlPr>
                                    </m:sSupPr>
                                    <m:e>
                                      <m:d>
                                        <m:dPr>
                                          <m:ctrlPr>
                                            <a:rPr lang="en-US" altLang="zh-CN" sz="2400" b="1" i="1">
                                              <a:latin typeface="Cambria Math" panose="02040503050406030204" pitchFamily="18" charset="0"/>
                                            </a:rPr>
                                          </m:ctrlPr>
                                        </m:dPr>
                                        <m:e>
                                          <m:r>
                                            <m:rPr>
                                              <m:sty m:val="p"/>
                                            </m:rPr>
                                            <a:rPr lang="en-US" altLang="zh-CN" sz="2400" b="1" i="1">
                                              <a:latin typeface="Cambria Math" panose="02040503050406030204" pitchFamily="18" charset="0"/>
                                            </a:rPr>
                                            <m:t>Q</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𝟐</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e>
                                          </m:box>
                                        </m:e>
                                      </m:d>
                                    </m:e>
                                    <m:sup>
                                      <m:r>
                                        <a:rPr lang="en-US" altLang="zh-CN" sz="2400" b="1" i="1">
                                          <a:latin typeface="Cambria Math" panose="02040503050406030204" pitchFamily="18" charset="0"/>
                                        </a:rPr>
                                        <m:t>𝟐</m:t>
                                      </m:r>
                                    </m:sup>
                                  </m:sSup>
                                </m:e>
                              </m:box>
                            </m:e>
                          </m:rad>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𝟏</m:t>
                          </m:r>
                        </m:num>
                        <m:den>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𝟐</m:t>
                              </m:r>
                            </m:e>
                          </m:rad>
                        </m:den>
                      </m:f>
                    </m:oMath>
                  </m:oMathPara>
                </a14:m>
                <a:endParaRPr lang="zh-CN" altLang="en-US" sz="28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964196" y="2777637"/>
                <a:ext cx="4821116" cy="149284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964196" y="4615453"/>
                <a:ext cx="2133600" cy="7668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box>
                        <m:boxPr>
                          <m:ctrlPr>
                            <a:rPr lang="en-US" altLang="zh-CN" sz="2400" b="1" i="1" smtClean="0">
                              <a:latin typeface="Cambria Math" panose="02040503050406030204" pitchFamily="18" charset="0"/>
                            </a:rPr>
                          </m:ctrlPr>
                        </m:boxPr>
                        <m:e>
                          <m:r>
                            <m:rPr>
                              <m:sty m:val="p"/>
                            </m:rPr>
                            <a:rPr lang="en-US" altLang="zh-CN" sz="2400" b="1" i="1">
                              <a:latin typeface="Cambria Math" panose="02040503050406030204" pitchFamily="18" charset="0"/>
                            </a:rPr>
                            <m:t>Q</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𝟐</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e>
                          </m:box>
                        </m:e>
                      </m:box>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oMath>
                  </m:oMathPara>
                </a14:m>
                <a:endParaRPr lang="zh-CN" altLang="en-US" sz="2400" b="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964196" y="4615453"/>
                <a:ext cx="2133600" cy="7668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467100" y="4230032"/>
                <a:ext cx="2971800" cy="139967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r>
                                <m:rPr>
                                  <m:sty m:val="p"/>
                                </m:rPr>
                                <a:rPr lang="en-US" altLang="zh-CN" sz="2000" b="1" i="1">
                                  <a:latin typeface="Cambria Math" panose="02040503050406030204" pitchFamily="18" charset="0"/>
                                </a:rPr>
                                <m:t>Q</m:t>
                              </m:r>
                              <m:box>
                                <m:boxPr>
                                  <m:ctrlPr>
                                    <a:rPr lang="en-US" altLang="zh-CN" sz="2000" b="1" i="1">
                                      <a:latin typeface="Cambria Math" panose="02040503050406030204" pitchFamily="18" charset="0"/>
                                    </a:rPr>
                                  </m:ctrlPr>
                                </m:boxPr>
                                <m:e>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𝟐</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smtClean="0">
                                                  <a:latin typeface="Cambria Math" panose="02040503050406030204" pitchFamily="18" charset="0"/>
                                                </a:rPr>
                                                <m:t>𝟎</m:t>
                                              </m:r>
                                            </m:sub>
                                          </m:sSub>
                                        </m:e>
                                      </m:d>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den>
                                  </m:f>
                                </m:e>
                              </m:box>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e>
                              <m:r>
                                <m:rPr>
                                  <m:sty m:val="p"/>
                                </m:rPr>
                                <a:rPr lang="en-US" altLang="zh-CN" sz="2000" b="1" i="1">
                                  <a:latin typeface="Cambria Math" panose="02040503050406030204" pitchFamily="18" charset="0"/>
                                </a:rPr>
                                <m:t>Q</m:t>
                              </m:r>
                              <m:box>
                                <m:boxPr>
                                  <m:ctrlPr>
                                    <a:rPr lang="en-US" altLang="zh-CN" sz="2000" b="1" i="1">
                                      <a:latin typeface="Cambria Math" panose="02040503050406030204" pitchFamily="18" charset="0"/>
                                    </a:rPr>
                                  </m:ctrlPr>
                                </m:boxPr>
                                <m:e>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𝟐</m:t>
                                      </m:r>
                                      <m:d>
                                        <m:dPr>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smtClean="0">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e>
                                      </m:d>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box>
                            </m:e>
                          </m:eqArr>
                        </m:e>
                      </m:d>
                    </m:oMath>
                  </m:oMathPara>
                </a14:m>
                <a:endParaRPr lang="zh-CN" altLang="en-US" sz="2800" b="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467100" y="4230032"/>
                <a:ext cx="2971800" cy="1399679"/>
              </a:xfrm>
              <a:prstGeom prst="rect">
                <a:avLst/>
              </a:prstGeom>
              <a:blipFill>
                <a:blip r:embed="rId11"/>
                <a:stretch>
                  <a:fillRect/>
                </a:stretch>
              </a:blipFill>
            </p:spPr>
            <p:txBody>
              <a:bodyPr/>
              <a:lstStyle/>
              <a:p>
                <a:r>
                  <a:rPr lang="zh-CN" altLang="en-US">
                    <a:noFill/>
                  </a:rPr>
                  <a:t> </a:t>
                </a:r>
              </a:p>
            </p:txBody>
          </p:sp>
        </mc:Fallback>
      </mc:AlternateContent>
      <p:sp>
        <p:nvSpPr>
          <p:cNvPr id="22" name="右箭头 21"/>
          <p:cNvSpPr/>
          <p:nvPr/>
        </p:nvSpPr>
        <p:spPr>
          <a:xfrm>
            <a:off x="2790092" y="4801924"/>
            <a:ext cx="457200" cy="381000"/>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0099"/>
                </a:solidFill>
              </a:ln>
              <a:solidFill>
                <a:srgbClr val="000099"/>
              </a:solidFill>
            </a:endParaRPr>
          </a:p>
        </p:txBody>
      </p:sp>
      <mc:AlternateContent xmlns:mc="http://schemas.openxmlformats.org/markup-compatibility/2006" xmlns:a14="http://schemas.microsoft.com/office/drawing/2010/main">
        <mc:Choice Requires="a14">
          <p:sp>
            <p:nvSpPr>
              <p:cNvPr id="23" name="文本框 22"/>
              <p:cNvSpPr txBox="1"/>
              <p:nvPr/>
            </p:nvSpPr>
            <p:spPr>
              <a:xfrm>
                <a:off x="964196" y="5854477"/>
                <a:ext cx="2541004" cy="7814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tLang="zh-CN" sz="2400" b="1" i="1" smtClean="0">
                          <a:latin typeface="Cambria Math" panose="02040503050406030204" pitchFamily="18" charset="0"/>
                        </a:rPr>
                        <m:t>Q</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𝟐</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𝟏</m:t>
                                  </m:r>
                                </m:sub>
                              </m:sSub>
                            </m:e>
                          </m:d>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zh-CN" altLang="en-US" sz="2400" b="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964196" y="5854477"/>
                <a:ext cx="2541004" cy="781496"/>
              </a:xfrm>
              <a:prstGeom prst="rect">
                <a:avLst/>
              </a:prstGeom>
              <a:blipFill>
                <a:blip r:embed="rId12"/>
                <a:stretch>
                  <a:fillRect/>
                </a:stretch>
              </a:blipFill>
            </p:spPr>
            <p:txBody>
              <a:bodyPr/>
              <a:lstStyle/>
              <a:p>
                <a:r>
                  <a:rPr lang="zh-CN" altLang="en-US">
                    <a:noFill/>
                  </a:rPr>
                  <a:t> </a:t>
                </a:r>
              </a:p>
            </p:txBody>
          </p:sp>
        </mc:Fallback>
      </mc:AlternateContent>
      <p:sp>
        <p:nvSpPr>
          <p:cNvPr id="24" name="右箭头 23"/>
          <p:cNvSpPr/>
          <p:nvPr/>
        </p:nvSpPr>
        <p:spPr>
          <a:xfrm>
            <a:off x="3581400" y="6046019"/>
            <a:ext cx="1447800" cy="381000"/>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000099"/>
                </a:solidFill>
              </a:ln>
              <a:solidFill>
                <a:srgbClr val="000099"/>
              </a:solidFill>
            </a:endParaRPr>
          </a:p>
        </p:txBody>
      </p:sp>
      <mc:AlternateContent xmlns:mc="http://schemas.openxmlformats.org/markup-compatibility/2006" xmlns:a14="http://schemas.microsoft.com/office/drawing/2010/main">
        <mc:Choice Requires="a14">
          <p:sp>
            <p:nvSpPr>
              <p:cNvPr id="26" name="文本框 25"/>
              <p:cNvSpPr txBox="1"/>
              <p:nvPr/>
            </p:nvSpPr>
            <p:spPr>
              <a:xfrm>
                <a:off x="5111261" y="5758797"/>
                <a:ext cx="1336431" cy="757259"/>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2400" b="1" i="1" smtClean="0">
                          <a:latin typeface="Cambria Math" panose="02040503050406030204" pitchFamily="18" charset="0"/>
                        </a:rPr>
                        <m:t>𝑩</m:t>
                      </m:r>
                      <m:r>
                        <a:rPr lang="en-US" altLang="zh-CN" sz="2400" b="1" i="1" smtClean="0">
                          <a:latin typeface="Cambria Math" panose="02040503050406030204" pitchFamily="18" charset="0"/>
                        </a:rPr>
                        <m:t>=</m:t>
                      </m:r>
                      <m:box>
                        <m:boxPr>
                          <m:ctrlPr>
                            <a:rPr lang="en-US" altLang="zh-CN" sz="2400" b="1" i="1" smtClean="0">
                              <a:latin typeface="Cambria Math" panose="02040503050406030204" pitchFamily="18" charset="0"/>
                            </a:rPr>
                          </m:ctrlPr>
                        </m:boxPr>
                        <m:e>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smtClean="0">
                                  <a:latin typeface="Cambria Math" panose="02040503050406030204" pitchFamily="18" charset="0"/>
                                </a:rPr>
                                <m:t>𝑸</m:t>
                              </m:r>
                            </m:den>
                          </m:f>
                        </m:e>
                      </m:box>
                    </m:oMath>
                  </m:oMathPara>
                </a14:m>
                <a:endParaRPr lang="zh-CN" altLang="en-US" sz="2800" b="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111261" y="5758797"/>
                <a:ext cx="1336431" cy="757259"/>
              </a:xfrm>
              <a:prstGeom prst="rect">
                <a:avLst/>
              </a:prstGeom>
              <a:blipFill>
                <a:blip r:embed="rId13"/>
                <a:stretch>
                  <a:fillRect/>
                </a:stretch>
              </a:blipFill>
            </p:spPr>
            <p:txBody>
              <a:bodyPr/>
              <a:lstStyle/>
              <a:p>
                <a:r>
                  <a:rPr lang="zh-CN" altLang="en-US">
                    <a:noFill/>
                  </a:rPr>
                  <a:t> </a:t>
                </a:r>
              </a:p>
            </p:txBody>
          </p:sp>
        </mc:Fallback>
      </mc:AlternateContent>
      <p:sp>
        <p:nvSpPr>
          <p:cNvPr id="21" name="标题 1"/>
          <p:cNvSpPr>
            <a:spLocks noGrp="1"/>
          </p:cNvSpPr>
          <p:nvPr>
            <p:ph type="title"/>
          </p:nvPr>
        </p:nvSpPr>
        <p:spPr>
          <a:xfrm>
            <a:off x="457200" y="-205212"/>
            <a:ext cx="8229600" cy="1143000"/>
          </a:xfrm>
        </p:spPr>
        <p:txBody>
          <a:bodyPr/>
          <a:lstStyle/>
          <a:p>
            <a:r>
              <a:rPr lang="zh-CN" altLang="en-US" b="1" dirty="0" smtClean="0">
                <a:solidFill>
                  <a:srgbClr val="4A206A"/>
                </a:solidFill>
                <a:latin typeface="微软雅黑" pitchFamily="34" charset="-122"/>
                <a:ea typeface="微软雅黑" pitchFamily="34" charset="-122"/>
              </a:rPr>
              <a:t>谐振回路的通频带</a:t>
            </a:r>
            <a:endParaRPr lang="zh-CN" altLang="en-US" dirty="0"/>
          </a:p>
        </p:txBody>
      </p:sp>
      <mc:AlternateContent xmlns:mc="http://schemas.openxmlformats.org/markup-compatibility/2006" xmlns:a14="http://schemas.microsoft.com/office/drawing/2010/main">
        <mc:Choice Requires="a14">
          <p:sp>
            <p:nvSpPr>
              <p:cNvPr id="28" name="文本框 27"/>
              <p:cNvSpPr txBox="1"/>
              <p:nvPr/>
            </p:nvSpPr>
            <p:spPr>
              <a:xfrm>
                <a:off x="6899030" y="5757414"/>
                <a:ext cx="1846385" cy="757259"/>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2400" b="1" i="1" smtClean="0">
                          <a:latin typeface="Cambria Math" panose="02040503050406030204" pitchFamily="18" charset="0"/>
                        </a:rPr>
                        <m:t>𝟐</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𝒇</m:t>
                          </m:r>
                        </m:e>
                        <m:sub>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𝟕</m:t>
                          </m:r>
                        </m:sub>
                      </m:sSub>
                      <m:r>
                        <a:rPr lang="en-US" altLang="zh-CN" sz="2400" b="1" i="1" smtClean="0">
                          <a:latin typeface="Cambria Math" panose="02040503050406030204" pitchFamily="18" charset="0"/>
                        </a:rPr>
                        <m:t>=</m:t>
                      </m:r>
                      <m:box>
                        <m:boxPr>
                          <m:ctrlPr>
                            <a:rPr lang="en-US" altLang="zh-CN" sz="2400" b="1" i="1" smtClean="0">
                              <a:latin typeface="Cambria Math" panose="02040503050406030204" pitchFamily="18" charset="0"/>
                            </a:rPr>
                          </m:ctrlPr>
                        </m:boxPr>
                        <m:e>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smtClean="0">
                                  <a:latin typeface="Cambria Math" panose="02040503050406030204" pitchFamily="18" charset="0"/>
                                </a:rPr>
                                <m:t>𝑸</m:t>
                              </m:r>
                            </m:den>
                          </m:f>
                        </m:e>
                      </m:box>
                    </m:oMath>
                  </m:oMathPara>
                </a14:m>
                <a:endParaRPr lang="zh-CN" altLang="en-US" sz="2800" b="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6899030" y="5757414"/>
                <a:ext cx="1846385" cy="757259"/>
              </a:xfrm>
              <a:prstGeom prst="rect">
                <a:avLst/>
              </a:prstGeom>
              <a:blipFill>
                <a:blip r:embed="rId14"/>
                <a:stretch>
                  <a:fillRect/>
                </a:stretch>
              </a:blipFill>
            </p:spPr>
            <p:txBody>
              <a:bodyPr/>
              <a:lstStyle/>
              <a:p>
                <a:r>
                  <a:rPr lang="zh-CN" altLang="en-US">
                    <a:noFill/>
                  </a:rPr>
                  <a:t> </a:t>
                </a:r>
              </a:p>
            </p:txBody>
          </p:sp>
        </mc:Fallback>
      </mc:AlternateContent>
      <p:sp>
        <p:nvSpPr>
          <p:cNvPr id="2" name="文本框 1"/>
          <p:cNvSpPr txBox="1"/>
          <p:nvPr/>
        </p:nvSpPr>
        <p:spPr>
          <a:xfrm>
            <a:off x="6418385" y="5935988"/>
            <a:ext cx="592015" cy="400110"/>
          </a:xfrm>
          <a:prstGeom prst="rect">
            <a:avLst/>
          </a:prstGeom>
          <a:noFill/>
        </p:spPr>
        <p:txBody>
          <a:bodyPr wrap="square" rtlCol="0">
            <a:spAutoFit/>
          </a:bodyPr>
          <a:lstStyle/>
          <a:p>
            <a:r>
              <a:rPr lang="zh-CN" altLang="en-US" sz="2000" b="1" dirty="0" smtClean="0"/>
              <a:t>或</a:t>
            </a:r>
            <a:endParaRPr lang="zh-CN" altLang="en-US" sz="2000" b="1" dirty="0"/>
          </a:p>
        </p:txBody>
      </p:sp>
    </p:spTree>
    <p:extLst>
      <p:ext uri="{BB962C8B-B14F-4D97-AF65-F5344CB8AC3E}">
        <p14:creationId xmlns:p14="http://schemas.microsoft.com/office/powerpoint/2010/main" val="3177569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53200" y="6248400"/>
            <a:ext cx="2133600" cy="476250"/>
          </a:xfrm>
        </p:spPr>
        <p:txBody>
          <a:bodyPr/>
          <a:lstStyle/>
          <a:p>
            <a:fld id="{7FB84E29-E3AE-405A-9DDD-DE87CDFACF95}" type="slidenum">
              <a:rPr lang="en-US" altLang="zh-CN" smtClean="0"/>
              <a:pPr/>
              <a:t>13</a:t>
            </a:fld>
            <a:endParaRPr lang="en-US" altLang="zh-CN"/>
          </a:p>
        </p:txBody>
      </p:sp>
      <mc:AlternateContent xmlns:mc="http://schemas.openxmlformats.org/markup-compatibility/2006">
        <mc:Choice xmlns:a14="http://schemas.microsoft.com/office/drawing/2010/main" Requires="a14">
          <p:sp>
            <p:nvSpPr>
              <p:cNvPr id="4" name="文本框 3"/>
              <p:cNvSpPr txBox="1"/>
              <p:nvPr/>
            </p:nvSpPr>
            <p:spPr>
              <a:xfrm>
                <a:off x="225802" y="979505"/>
                <a:ext cx="8763000" cy="769441"/>
              </a:xfrm>
              <a:prstGeom prst="rect">
                <a:avLst/>
              </a:prstGeom>
              <a:noFill/>
            </p:spPr>
            <p:txBody>
              <a:bodyPr wrap="square" rtlCol="0">
                <a:spAutoFit/>
              </a:bodyPr>
              <a:lstStyle/>
              <a:p>
                <a:pPr algn="just"/>
                <a:r>
                  <a:rPr lang="zh-CN" altLang="en-US" sz="2200" b="1" dirty="0" smtClean="0"/>
                  <a:t>通常对某一频率偏差</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r>
                      <a:rPr lang="en-US" altLang="zh-CN" sz="2200" b="1" i="1">
                        <a:latin typeface="Cambria Math" panose="02040503050406030204" pitchFamily="18" charset="0"/>
                        <a:ea typeface="Cambria Math" panose="02040503050406030204" pitchFamily="18" charset="0"/>
                      </a:rPr>
                      <m:t>𝒇</m:t>
                    </m:r>
                  </m:oMath>
                </a14:m>
                <a:r>
                  <a:rPr lang="zh-CN" altLang="en-US" sz="2200" b="1" dirty="0" smtClean="0"/>
                  <a:t>下的</a:t>
                </a:r>
                <a14:m>
                  <m:oMath xmlns:m="http://schemas.openxmlformats.org/officeDocument/2006/math">
                    <m:f>
                      <m:fPr>
                        <m:type m:val="lin"/>
                        <m:ctrlPr>
                          <a:rPr lang="en-US" altLang="zh-CN" sz="2200" b="1" i="1" smtClean="0">
                            <a:latin typeface="Cambria Math" panose="02040503050406030204" pitchFamily="18" charset="0"/>
                            <a:ea typeface="Cambria Math" panose="02040503050406030204" pitchFamily="18" charset="0"/>
                          </a:rPr>
                        </m:ctrlPr>
                      </m:fPr>
                      <m:num>
                        <m:r>
                          <m:rPr>
                            <m:sty m:val="p"/>
                          </m:rPr>
                          <a:rPr lang="en-US" altLang="zh-CN" sz="2200" b="1" i="1">
                            <a:latin typeface="Cambria Math" panose="02040503050406030204" pitchFamily="18" charset="0"/>
                            <a:ea typeface="Cambria Math" panose="02040503050406030204" pitchFamily="18" charset="0"/>
                          </a:rPr>
                          <m:t>U</m:t>
                        </m:r>
                      </m:num>
                      <m:den>
                        <m:sSub>
                          <m:sSubPr>
                            <m:ctrlPr>
                              <a:rPr lang="en-US" altLang="zh-CN" sz="2200" b="1" i="1" smtClean="0">
                                <a:latin typeface="Cambria Math" panose="02040503050406030204" pitchFamily="18" charset="0"/>
                                <a:ea typeface="Cambria Math" panose="02040503050406030204" pitchFamily="18" charset="0"/>
                              </a:rPr>
                            </m:ctrlPr>
                          </m:sSubPr>
                          <m:e>
                            <m:r>
                              <m:rPr>
                                <m:sty m:val="p"/>
                              </m:rPr>
                              <a:rPr lang="en-US" altLang="zh-CN" sz="2200" b="1" i="1">
                                <a:latin typeface="Cambria Math" panose="02040503050406030204" pitchFamily="18" charset="0"/>
                                <a:ea typeface="Cambria Math" panose="02040503050406030204" pitchFamily="18" charset="0"/>
                              </a:rPr>
                              <m:t>U</m:t>
                            </m:r>
                          </m:e>
                          <m:sub>
                            <m:r>
                              <m:rPr>
                                <m:sty m:val="p"/>
                              </m:rPr>
                              <a:rPr lang="en-US" altLang="zh-CN" sz="2200" b="1" i="1">
                                <a:latin typeface="Cambria Math" panose="02040503050406030204" pitchFamily="18" charset="0"/>
                                <a:ea typeface="Cambria Math" panose="02040503050406030204" pitchFamily="18" charset="0"/>
                              </a:rPr>
                              <m:t>m</m:t>
                            </m:r>
                          </m:sub>
                        </m:sSub>
                      </m:den>
                    </m:f>
                  </m:oMath>
                </a14:m>
                <a:r>
                  <a:rPr lang="zh-CN" altLang="en-US" sz="2200" b="1" dirty="0" smtClean="0"/>
                  <a:t>值记为</a:t>
                </a:r>
                <a14:m>
                  <m:oMath xmlns:m="http://schemas.openxmlformats.org/officeDocument/2006/math">
                    <m:r>
                      <a:rPr lang="zh-CN" altLang="en-US" sz="2200" b="1" i="1" smtClean="0">
                        <a:solidFill>
                          <a:srgbClr val="FF0000"/>
                        </a:solidFill>
                        <a:latin typeface="Cambria Math" panose="02040503050406030204" pitchFamily="18" charset="0"/>
                        <a:ea typeface="Cambria Math" panose="02040503050406030204" pitchFamily="18" charset="0"/>
                      </a:rPr>
                      <m:t>𝜶</m:t>
                    </m:r>
                  </m:oMath>
                </a14:m>
                <a:r>
                  <a:rPr lang="zh-CN" altLang="en-US" sz="2200" b="1" dirty="0" smtClean="0"/>
                  <a:t>，称为回路对这一指定频偏下的</a:t>
                </a:r>
                <a:r>
                  <a:rPr lang="zh-CN" altLang="en-US" sz="2200" b="1" dirty="0" smtClean="0">
                    <a:solidFill>
                      <a:srgbClr val="FF0000"/>
                    </a:solidFill>
                  </a:rPr>
                  <a:t>选择性</a:t>
                </a:r>
                <a:r>
                  <a:rPr lang="zh-CN" altLang="en-US" sz="2200" b="1" dirty="0" smtClean="0"/>
                  <a:t>，即：</a:t>
                </a:r>
                <a:endParaRPr lang="zh-CN" altLang="en-US" sz="2200" b="1" dirty="0"/>
              </a:p>
            </p:txBody>
          </p:sp>
        </mc:Choice>
        <mc:Fallback>
          <p:sp>
            <p:nvSpPr>
              <p:cNvPr id="4" name="文本框 3"/>
              <p:cNvSpPr txBox="1">
                <a:spLocks noRot="1" noChangeAspect="1" noMove="1" noResize="1" noEditPoints="1" noAdjustHandles="1" noChangeArrowheads="1" noChangeShapeType="1" noTextEdit="1"/>
              </p:cNvSpPr>
              <p:nvPr/>
            </p:nvSpPr>
            <p:spPr>
              <a:xfrm>
                <a:off x="225802" y="979505"/>
                <a:ext cx="8763000" cy="769441"/>
              </a:xfrm>
              <a:prstGeom prst="rect">
                <a:avLst/>
              </a:prstGeom>
              <a:blipFill>
                <a:blip r:embed="rId2"/>
                <a:stretch>
                  <a:fillRect l="-904" t="-66667" r="-834" b="-6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19200" y="4953000"/>
                <a:ext cx="19812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𝜶</m:t>
                      </m:r>
                      <m:r>
                        <a:rPr lang="en-US" altLang="zh-CN" sz="2400" b="1" i="1">
                          <a:latin typeface="Cambria Math" panose="02040503050406030204" pitchFamily="18" charset="0"/>
                        </a:rPr>
                        <m:t>=</m:t>
                      </m:r>
                      <m:r>
                        <a:rPr lang="en-US" altLang="zh-CN" sz="2400" b="1" i="1" smtClean="0">
                          <a:solidFill>
                            <a:srgbClr val="FF0000"/>
                          </a:solidFill>
                          <a:latin typeface="Cambria Math" panose="02040503050406030204" pitchFamily="18" charset="0"/>
                        </a:rPr>
                        <m:t>𝟐𝟎</m:t>
                      </m:r>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lg</m:t>
                          </m:r>
                        </m:fName>
                        <m:e>
                          <m:r>
                            <a:rPr lang="zh-CN" altLang="en-US" sz="2400" b="0" i="1" smtClean="0">
                              <a:latin typeface="Cambria Math" panose="02040503050406030204" pitchFamily="18" charset="0"/>
                            </a:rPr>
                            <m:t>𝛼</m:t>
                          </m:r>
                        </m:e>
                      </m:func>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219200" y="4953000"/>
                <a:ext cx="1981200" cy="461665"/>
              </a:xfrm>
              <a:prstGeom prst="rect">
                <a:avLst/>
              </a:prstGeom>
              <a:blipFill rotWithShape="0">
                <a:blip r:embed="rId3"/>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46420" y="3989239"/>
                <a:ext cx="4885592" cy="769441"/>
              </a:xfrm>
              <a:prstGeom prst="rect">
                <a:avLst/>
              </a:prstGeom>
              <a:noFill/>
            </p:spPr>
            <p:txBody>
              <a:bodyPr wrap="square" rtlCol="0">
                <a:spAutoFit/>
              </a:bodyPr>
              <a:lstStyle/>
              <a:p>
                <a:pPr algn="just"/>
                <a:r>
                  <a:rPr lang="zh-CN" altLang="en-US" sz="2200" b="1" dirty="0" smtClean="0"/>
                  <a:t>显然，</a:t>
                </a:r>
                <a14:m>
                  <m:oMath xmlns:m="http://schemas.openxmlformats.org/officeDocument/2006/math">
                    <m:r>
                      <a:rPr lang="zh-CN" altLang="en-US" sz="2200" b="1" i="1" smtClean="0">
                        <a:latin typeface="Cambria Math" panose="02040503050406030204" pitchFamily="18" charset="0"/>
                        <a:ea typeface="Cambria Math" panose="02040503050406030204" pitchFamily="18" charset="0"/>
                      </a:rPr>
                      <m:t>𝜶</m:t>
                    </m:r>
                  </m:oMath>
                </a14:m>
                <a:r>
                  <a:rPr lang="zh-CN" altLang="en-US" sz="2200" b="1" dirty="0" smtClean="0"/>
                  <a:t>越小，选择性越高。常用分贝（</a:t>
                </a:r>
                <a:r>
                  <a:rPr lang="en-US" altLang="zh-CN" sz="2200" b="1" dirty="0" smtClean="0"/>
                  <a:t>dB</a:t>
                </a:r>
                <a:r>
                  <a:rPr lang="zh-CN" altLang="en-US" sz="2200" b="1" dirty="0" smtClean="0"/>
                  <a:t>）来表示：</a:t>
                </a:r>
                <a:endParaRPr lang="zh-CN" altLang="en-US" sz="22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346420" y="3989239"/>
                <a:ext cx="4885592" cy="769441"/>
              </a:xfrm>
              <a:prstGeom prst="rect">
                <a:avLst/>
              </a:prstGeom>
              <a:blipFill rotWithShape="0">
                <a:blip r:embed="rId4"/>
                <a:stretch>
                  <a:fillRect l="-1623" t="-7087" r="-1623" b="-15748"/>
                </a:stretch>
              </a:blipFill>
            </p:spPr>
            <p:txBody>
              <a:bodyPr/>
              <a:lstStyle/>
              <a:p>
                <a:r>
                  <a:rPr lang="zh-CN" altLang="en-US">
                    <a:noFill/>
                  </a:rPr>
                  <a:t> </a:t>
                </a:r>
              </a:p>
            </p:txBody>
          </p:sp>
        </mc:Fallback>
      </mc:AlternateContent>
      <p:pic>
        <p:nvPicPr>
          <p:cNvPr id="7" name="图片 6"/>
          <p:cNvPicPr>
            <a:picLocks noChangeAspect="1"/>
          </p:cNvPicPr>
          <p:nvPr/>
        </p:nvPicPr>
        <p:blipFill>
          <a:blip r:embed="rId5"/>
          <a:stretch>
            <a:fillRect/>
          </a:stretch>
        </p:blipFill>
        <p:spPr>
          <a:xfrm>
            <a:off x="5329670" y="2056169"/>
            <a:ext cx="3687047" cy="274320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464535" y="2200928"/>
                <a:ext cx="3098412" cy="1336328"/>
              </a:xfrm>
              <a:prstGeom prst="rect">
                <a:avLst/>
              </a:prstGeom>
              <a:solidFill>
                <a:schemeClr val="accent5"/>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𝜶</m:t>
                      </m:r>
                      <m:r>
                        <a:rPr lang="en-US" altLang="zh-CN" sz="2000" b="1" i="1">
                          <a:latin typeface="Cambria Math" panose="02040503050406030204" pitchFamily="18" charset="0"/>
                        </a:rPr>
                        <m:t>=</m:t>
                      </m:r>
                      <m:f>
                        <m:fPr>
                          <m:ctrlPr>
                            <a:rPr lang="en-US" altLang="zh-CN" sz="2000" b="1" i="1">
                              <a:latin typeface="Cambria Math" panose="02040503050406030204" pitchFamily="18" charset="0"/>
                            </a:rPr>
                          </m:ctrlPr>
                        </m:fPr>
                        <m:num>
                          <m:r>
                            <m:rPr>
                              <m:sty m:val="p"/>
                            </m:rPr>
                            <a:rPr lang="en-US" altLang="zh-CN" sz="2000" b="1" i="1">
                              <a:latin typeface="Cambria Math" panose="02040503050406030204" pitchFamily="18" charset="0"/>
                            </a:rPr>
                            <m:t>U</m:t>
                          </m:r>
                        </m:num>
                        <m:den>
                          <m:sSub>
                            <m:sSubPr>
                              <m:ctrlPr>
                                <a:rPr lang="en-US" altLang="zh-CN" sz="2000" b="1" i="1">
                                  <a:latin typeface="Cambria Math" panose="02040503050406030204" pitchFamily="18" charset="0"/>
                                </a:rPr>
                              </m:ctrlPr>
                            </m:sSubPr>
                            <m:e>
                              <m:r>
                                <m:rPr>
                                  <m:sty m:val="p"/>
                                </m:rPr>
                                <a:rPr lang="en-US" altLang="zh-CN" sz="2000" b="1" i="1">
                                  <a:latin typeface="Cambria Math" panose="02040503050406030204" pitchFamily="18" charset="0"/>
                                </a:rPr>
                                <m:t>U</m:t>
                              </m:r>
                            </m:e>
                            <m:sub>
                              <m:r>
                                <m:rPr>
                                  <m:sty m:val="p"/>
                                </m:rPr>
                                <a:rPr lang="en-US" altLang="zh-CN" sz="2000" b="1" i="1">
                                  <a:latin typeface="Cambria Math" panose="02040503050406030204" pitchFamily="18" charset="0"/>
                                </a:rPr>
                                <m:t>m</m:t>
                              </m:r>
                            </m:sub>
                          </m:sSub>
                        </m:den>
                      </m:f>
                      <m:r>
                        <a:rPr lang="en-US" altLang="zh-CN" sz="2000" b="1" i="1" smtClean="0">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ad>
                            <m:radPr>
                              <m:degHide m:val="on"/>
                              <m:ctrlPr>
                                <a:rPr lang="en-US" altLang="zh-CN" sz="2000" b="1" i="1">
                                  <a:latin typeface="Cambria Math" panose="02040503050406030204" pitchFamily="18" charset="0"/>
                                </a:rPr>
                              </m:ctrlPr>
                            </m:radPr>
                            <m:deg/>
                            <m:e>
                              <m:r>
                                <a:rPr lang="en-US" altLang="zh-CN" sz="2000" b="1" i="1">
                                  <a:latin typeface="Cambria Math" panose="02040503050406030204" pitchFamily="18" charset="0"/>
                                </a:rPr>
                                <m:t>𝟏</m:t>
                              </m:r>
                              <m:r>
                                <a:rPr lang="en-US" altLang="zh-CN" sz="2000" b="1" i="1">
                                  <a:latin typeface="Cambria Math" panose="02040503050406030204" pitchFamily="18" charset="0"/>
                                </a:rPr>
                                <m:t>+</m:t>
                              </m:r>
                              <m:box>
                                <m:boxPr>
                                  <m:ctrlPr>
                                    <a:rPr lang="en-US" altLang="zh-CN" sz="2000" b="1" i="1">
                                      <a:latin typeface="Cambria Math" panose="02040503050406030204" pitchFamily="18" charset="0"/>
                                    </a:rPr>
                                  </m:ctrlPr>
                                </m:boxPr>
                                <m:e>
                                  <m:sSup>
                                    <m:sSupPr>
                                      <m:ctrlPr>
                                        <a:rPr lang="en-US" altLang="zh-CN" sz="2000" b="1" i="1">
                                          <a:latin typeface="Cambria Math" panose="02040503050406030204" pitchFamily="18" charset="0"/>
                                        </a:rPr>
                                      </m:ctrlPr>
                                    </m:sSupPr>
                                    <m:e>
                                      <m:d>
                                        <m:dPr>
                                          <m:ctrlPr>
                                            <a:rPr lang="en-US" altLang="zh-CN" sz="2000" b="1" i="1">
                                              <a:latin typeface="Cambria Math" panose="02040503050406030204" pitchFamily="18" charset="0"/>
                                            </a:rPr>
                                          </m:ctrlPr>
                                        </m:dPr>
                                        <m:e>
                                          <m:r>
                                            <m:rPr>
                                              <m:sty m:val="p"/>
                                            </m:rPr>
                                            <a:rPr lang="en-US" altLang="zh-CN" sz="2000" b="1" i="1">
                                              <a:latin typeface="Cambria Math" panose="02040503050406030204" pitchFamily="18" charset="0"/>
                                            </a:rPr>
                                            <m:t>Q</m:t>
                                          </m:r>
                                          <m:box>
                                            <m:boxPr>
                                              <m:ctrlPr>
                                                <a:rPr lang="en-US" altLang="zh-CN" sz="2000" b="1" i="1">
                                                  <a:latin typeface="Cambria Math" panose="02040503050406030204" pitchFamily="18" charset="0"/>
                                                </a:rPr>
                                              </m:ctrlPr>
                                            </m:boxPr>
                                            <m:e>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𝟐</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𝒇</m:t>
                                                  </m:r>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den>
                                              </m:f>
                                            </m:e>
                                          </m:box>
                                        </m:e>
                                      </m:d>
                                    </m:e>
                                    <m:sup>
                                      <m:r>
                                        <a:rPr lang="en-US" altLang="zh-CN" sz="2000" b="1" i="1">
                                          <a:latin typeface="Cambria Math" panose="02040503050406030204" pitchFamily="18" charset="0"/>
                                        </a:rPr>
                                        <m:t>𝟐</m:t>
                                      </m:r>
                                    </m:sup>
                                  </m:sSup>
                                </m:e>
                              </m:box>
                            </m:e>
                          </m:rad>
                        </m:den>
                      </m:f>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464535" y="2200928"/>
                <a:ext cx="3098412" cy="1336328"/>
              </a:xfrm>
              <a:prstGeom prst="rect">
                <a:avLst/>
              </a:prstGeom>
              <a:blipFill rotWithShape="0">
                <a:blip r:embed="rId6"/>
                <a:stretch>
                  <a:fillRect/>
                </a:stretch>
              </a:blipFill>
            </p:spPr>
            <p:txBody>
              <a:bodyPr/>
              <a:lstStyle/>
              <a:p>
                <a:r>
                  <a:rPr lang="zh-CN" altLang="en-US">
                    <a:noFill/>
                  </a:rPr>
                  <a:t> </a:t>
                </a:r>
              </a:p>
            </p:txBody>
          </p:sp>
        </mc:Fallback>
      </mc:AlternateContent>
      <p:sp>
        <p:nvSpPr>
          <p:cNvPr id="11" name="标题 1"/>
          <p:cNvSpPr>
            <a:spLocks noGrp="1"/>
          </p:cNvSpPr>
          <p:nvPr>
            <p:ph type="title"/>
          </p:nvPr>
        </p:nvSpPr>
        <p:spPr>
          <a:xfrm>
            <a:off x="457200" y="35042"/>
            <a:ext cx="8229600" cy="1143000"/>
          </a:xfrm>
        </p:spPr>
        <p:txBody>
          <a:bodyPr/>
          <a:lstStyle/>
          <a:p>
            <a:r>
              <a:rPr lang="zh-CN" altLang="en-US" b="1" dirty="0" smtClean="0">
                <a:solidFill>
                  <a:srgbClr val="4A206A"/>
                </a:solidFill>
                <a:latin typeface="微软雅黑" pitchFamily="34" charset="-122"/>
                <a:ea typeface="微软雅黑" pitchFamily="34" charset="-122"/>
              </a:rPr>
              <a:t>选择性与矩形系数</a:t>
            </a:r>
            <a:endParaRPr lang="zh-CN" altLang="en-US" dirty="0"/>
          </a:p>
        </p:txBody>
      </p:sp>
    </p:spTree>
    <p:extLst>
      <p:ext uri="{BB962C8B-B14F-4D97-AF65-F5344CB8AC3E}">
        <p14:creationId xmlns:p14="http://schemas.microsoft.com/office/powerpoint/2010/main" val="4114949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395288" y="981469"/>
            <a:ext cx="8731250"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5000"/>
              </a:lnSpc>
            </a:pPr>
            <a:r>
              <a:rPr lang="zh-CN" altLang="en-US" sz="2800" b="1" dirty="0" smtClean="0">
                <a:solidFill>
                  <a:srgbClr val="0000FF"/>
                </a:solidFill>
                <a:latin typeface="Times New Roman" panose="02020603050405020304" pitchFamily="18" charset="0"/>
                <a:cs typeface="Times New Roman" panose="02020603050405020304" pitchFamily="18" charset="0"/>
              </a:rPr>
              <a:t>例：</a:t>
            </a:r>
            <a:r>
              <a:rPr lang="zh-CN" altLang="zh-CN" sz="2800" b="1" dirty="0" smtClean="0">
                <a:latin typeface="Times New Roman" panose="02020603050405020304" pitchFamily="18" charset="0"/>
                <a:cs typeface="Times New Roman" panose="02020603050405020304" pitchFamily="18" charset="0"/>
              </a:rPr>
              <a:t>给定</a:t>
            </a:r>
            <a:r>
              <a:rPr lang="zh-CN" altLang="zh-CN" sz="2800" b="1" dirty="0">
                <a:latin typeface="Times New Roman" panose="02020603050405020304" pitchFamily="18" charset="0"/>
                <a:cs typeface="Times New Roman" panose="02020603050405020304" pitchFamily="18" charset="0"/>
              </a:rPr>
              <a:t>并联谐振回路的</a:t>
            </a:r>
            <a:r>
              <a:rPr lang="zh-CN" altLang="zh-CN" sz="2800" b="1" dirty="0" smtClean="0">
                <a:latin typeface="Times New Roman" panose="02020603050405020304" pitchFamily="18" charset="0"/>
                <a:cs typeface="Times New Roman" panose="02020603050405020304" pitchFamily="18" charset="0"/>
              </a:rPr>
              <a:t>中心频率</a:t>
            </a:r>
            <a:r>
              <a:rPr lang="en-US" altLang="zh-CN" sz="2800" b="1" dirty="0">
                <a:latin typeface="Times New Roman" panose="02020603050405020304" pitchFamily="18" charset="0"/>
                <a:cs typeface="Times New Roman" panose="02020603050405020304" pitchFamily="18" charset="0"/>
              </a:rPr>
              <a:t>f</a:t>
            </a:r>
            <a:r>
              <a:rPr lang="en-US" altLang="zh-CN" sz="2800" b="1" baseline="-25000" dirty="0">
                <a:latin typeface="Times New Roman" panose="02020603050405020304" pitchFamily="18" charset="0"/>
                <a:cs typeface="Times New Roman" panose="02020603050405020304" pitchFamily="18" charset="0"/>
              </a:rPr>
              <a:t>0</a:t>
            </a:r>
            <a:r>
              <a:rPr lang="en-US" altLang="zh-CN" sz="2800" b="1" dirty="0">
                <a:latin typeface="Times New Roman" panose="02020603050405020304" pitchFamily="18" charset="0"/>
                <a:cs typeface="Times New Roman" panose="02020603050405020304" pitchFamily="18" charset="0"/>
              </a:rPr>
              <a:t>=640kHz</a:t>
            </a:r>
            <a:r>
              <a:rPr lang="zh-CN" altLang="zh-CN" sz="2800" b="1" dirty="0" smtClean="0">
                <a:latin typeface="Times New Roman" panose="02020603050405020304" pitchFamily="18" charset="0"/>
                <a:cs typeface="Times New Roman" panose="02020603050405020304" pitchFamily="18" charset="0"/>
              </a:rPr>
              <a:t> ，</a:t>
            </a:r>
            <a:r>
              <a:rPr lang="zh-CN" altLang="zh-CN" sz="2800" b="1" dirty="0">
                <a:latin typeface="Times New Roman" panose="02020603050405020304" pitchFamily="18" charset="0"/>
                <a:cs typeface="Times New Roman" panose="02020603050405020304" pitchFamily="18" charset="0"/>
              </a:rPr>
              <a:t>要求在偏离谐振</a:t>
            </a:r>
            <a:r>
              <a:rPr lang="zh-CN" altLang="zh-CN" sz="2800" b="1" dirty="0" smtClean="0">
                <a:latin typeface="Times New Roman" panose="02020603050405020304" pitchFamily="18" charset="0"/>
                <a:cs typeface="Times New Roman" panose="02020603050405020304" pitchFamily="18" charset="0"/>
              </a:rPr>
              <a:t>频率</a:t>
            </a:r>
            <a:r>
              <a:rPr lang="en-US" altLang="zh-CN" sz="2800" b="1" dirty="0" smtClean="0">
                <a:latin typeface="Times New Roman" panose="02020603050405020304" pitchFamily="18" charset="0"/>
                <a:cs typeface="Times New Roman" panose="02020603050405020304" pitchFamily="18" charset="0"/>
              </a:rPr>
              <a:t>±100kHz</a:t>
            </a:r>
            <a:r>
              <a:rPr lang="zh-CN" altLang="zh-CN" sz="2800" b="1" dirty="0" smtClean="0">
                <a:latin typeface="Times New Roman" panose="02020603050405020304" pitchFamily="18" charset="0"/>
                <a:cs typeface="Times New Roman" panose="02020603050405020304" pitchFamily="18" charset="0"/>
              </a:rPr>
              <a:t>  处</a:t>
            </a:r>
            <a:r>
              <a:rPr lang="zh-CN" altLang="zh-CN" sz="2800" b="1" dirty="0">
                <a:latin typeface="Times New Roman" panose="02020603050405020304" pitchFamily="18" charset="0"/>
                <a:cs typeface="Times New Roman" panose="02020603050405020304" pitchFamily="18" charset="0"/>
              </a:rPr>
              <a:t>衰减 </a:t>
            </a:r>
            <a:r>
              <a:rPr lang="en-US" altLang="zh-CN" sz="2800" b="1" dirty="0" smtClean="0">
                <a:latin typeface="Times New Roman" panose="02020603050405020304" pitchFamily="18" charset="0"/>
                <a:cs typeface="Times New Roman" panose="02020603050405020304" pitchFamily="18" charset="0"/>
              </a:rPr>
              <a:t>S=-16dB</a:t>
            </a:r>
            <a:r>
              <a:rPr lang="zh-CN" altLang="en-US" sz="2800" b="1" dirty="0" smtClean="0">
                <a:latin typeface="Times New Roman" panose="02020603050405020304" pitchFamily="18" charset="0"/>
                <a:cs typeface="Times New Roman" panose="02020603050405020304" pitchFamily="18" charset="0"/>
              </a:rPr>
              <a:t>，</a:t>
            </a:r>
            <a:r>
              <a:rPr lang="zh-CN" altLang="zh-CN" sz="2800" b="1" dirty="0" smtClean="0">
                <a:latin typeface="Times New Roman" panose="02020603050405020304" pitchFamily="18" charset="0"/>
                <a:cs typeface="Times New Roman" panose="02020603050405020304" pitchFamily="18" charset="0"/>
              </a:rPr>
              <a:t>求</a:t>
            </a:r>
            <a:r>
              <a:rPr lang="zh-CN" altLang="zh-CN" sz="2800" b="1" dirty="0">
                <a:latin typeface="Times New Roman" panose="02020603050405020304" pitchFamily="18" charset="0"/>
                <a:cs typeface="Times New Roman" panose="02020603050405020304" pitchFamily="18" charset="0"/>
              </a:rPr>
              <a:t>回路Q值，通</a:t>
            </a:r>
            <a:r>
              <a:rPr lang="zh-CN" altLang="zh-CN" sz="2800" b="1" dirty="0" smtClean="0">
                <a:latin typeface="Times New Roman" panose="02020603050405020304" pitchFamily="18" charset="0"/>
                <a:cs typeface="Times New Roman" panose="02020603050405020304" pitchFamily="18" charset="0"/>
              </a:rPr>
              <a:t>频带</a:t>
            </a:r>
            <a:r>
              <a:rPr lang="en-US" altLang="zh-CN" sz="2800" b="1" dirty="0" smtClean="0">
                <a:latin typeface="Times New Roman" panose="02020603050405020304" pitchFamily="18" charset="0"/>
                <a:cs typeface="Times New Roman" panose="02020603050405020304" pitchFamily="18" charset="0"/>
              </a:rPr>
              <a:t>BW</a:t>
            </a:r>
            <a:r>
              <a:rPr lang="en-US" altLang="zh-CN" sz="2800" b="1" baseline="-25000" dirty="0" smtClean="0">
                <a:latin typeface="Times New Roman" panose="02020603050405020304" pitchFamily="18" charset="0"/>
                <a:cs typeface="Times New Roman" panose="02020603050405020304" pitchFamily="18" charset="0"/>
              </a:rPr>
              <a:t>3dB</a:t>
            </a:r>
            <a:r>
              <a:rPr lang="zh-CN" altLang="zh-CN" sz="2800" b="1" dirty="0" smtClean="0">
                <a:latin typeface="Times New Roman" panose="02020603050405020304" pitchFamily="18" charset="0"/>
                <a:cs typeface="Times New Roman" panose="02020603050405020304" pitchFamily="18" charset="0"/>
              </a:rPr>
              <a:t> </a:t>
            </a:r>
            <a:r>
              <a:rPr lang="zh-CN" altLang="zh-CN" sz="2800" b="1" dirty="0" smtClean="0"/>
              <a:t>。   </a:t>
            </a:r>
            <a:endParaRPr lang="zh-CN" altLang="zh-CN" sz="2800" b="1" dirty="0"/>
          </a:p>
        </p:txBody>
      </p:sp>
      <p:sp>
        <p:nvSpPr>
          <p:cNvPr id="40968" name="Rectangle 8"/>
          <p:cNvSpPr>
            <a:spLocks noChangeArrowheads="1"/>
          </p:cNvSpPr>
          <p:nvPr/>
        </p:nvSpPr>
        <p:spPr bwMode="auto">
          <a:xfrm>
            <a:off x="539750" y="296723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dirty="0"/>
              <a:t>解：</a:t>
            </a:r>
          </a:p>
        </p:txBody>
      </p:sp>
      <p:sp>
        <p:nvSpPr>
          <p:cNvPr id="40969" name="Rectangle 9"/>
          <p:cNvSpPr>
            <a:spLocks noChangeArrowheads="1"/>
          </p:cNvSpPr>
          <p:nvPr/>
        </p:nvSpPr>
        <p:spPr bwMode="auto">
          <a:xfrm>
            <a:off x="0" y="3527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0972" name="Rectangle 12"/>
          <p:cNvSpPr>
            <a:spLocks noChangeArrowheads="1"/>
          </p:cNvSpPr>
          <p:nvPr/>
        </p:nvSpPr>
        <p:spPr bwMode="auto">
          <a:xfrm>
            <a:off x="395288" y="6135886"/>
            <a:ext cx="6447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dirty="0"/>
              <a:t>则</a:t>
            </a:r>
            <a:r>
              <a:rPr lang="zh-CN" altLang="zh-CN" sz="2800" dirty="0"/>
              <a:t> </a:t>
            </a:r>
          </a:p>
        </p:txBody>
      </p:sp>
      <p:sp>
        <p:nvSpPr>
          <p:cNvPr id="40973" name="Rectangle 13"/>
          <p:cNvSpPr>
            <a:spLocks noChangeArrowheads="1"/>
          </p:cNvSpPr>
          <p:nvPr/>
        </p:nvSpPr>
        <p:spPr bwMode="auto">
          <a:xfrm>
            <a:off x="539750" y="5216096"/>
            <a:ext cx="17315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dirty="0" smtClean="0"/>
              <a:t>得</a:t>
            </a:r>
            <a:r>
              <a:rPr lang="en-US" altLang="zh-CN" sz="2800" b="1" dirty="0" smtClean="0"/>
              <a:t>   </a:t>
            </a:r>
            <a:r>
              <a:rPr lang="en-US" altLang="zh-CN" sz="2800" b="1" i="1" dirty="0" smtClean="0">
                <a:latin typeface="Times New Roman" panose="02020603050405020304" pitchFamily="18" charset="0"/>
                <a:cs typeface="Times New Roman" panose="02020603050405020304" pitchFamily="18" charset="0"/>
              </a:rPr>
              <a:t>Q=20</a:t>
            </a:r>
            <a:endParaRPr lang="zh-CN" altLang="zh-CN" sz="2800" b="1" i="1" dirty="0">
              <a:latin typeface="Times New Roman" panose="02020603050405020304" pitchFamily="18" charset="0"/>
              <a:cs typeface="Times New Roman" panose="02020603050405020304" pitchFamily="18" charset="0"/>
            </a:endParaRPr>
          </a:p>
        </p:txBody>
      </p:sp>
      <p:sp>
        <p:nvSpPr>
          <p:cNvPr id="40975" name="Rectangle 15"/>
          <p:cNvSpPr>
            <a:spLocks noChangeArrowheads="1"/>
          </p:cNvSpPr>
          <p:nvPr/>
        </p:nvSpPr>
        <p:spPr bwMode="auto">
          <a:xfrm>
            <a:off x="473869" y="4421713"/>
            <a:ext cx="5721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smtClean="0">
                <a:latin typeface="Times New Roman" panose="02020603050405020304" pitchFamily="18" charset="0"/>
                <a:ea typeface="+mn-ea"/>
                <a:cs typeface="Times New Roman" panose="02020603050405020304" pitchFamily="18" charset="0"/>
              </a:rPr>
              <a:t>将</a:t>
            </a:r>
            <a:r>
              <a:rPr lang="en-US" altLang="zh-CN" sz="2800" b="1" dirty="0" smtClean="0">
                <a:latin typeface="Times New Roman" panose="02020603050405020304" pitchFamily="18" charset="0"/>
                <a:ea typeface="+mn-ea"/>
                <a:cs typeface="Times New Roman" panose="02020603050405020304" pitchFamily="18" charset="0"/>
              </a:rPr>
              <a:t> </a:t>
            </a:r>
            <a:r>
              <a:rPr lang="en-US" altLang="zh-CN" sz="2800" b="1" i="1" dirty="0" smtClean="0">
                <a:latin typeface="Times New Roman" panose="02020603050405020304" pitchFamily="18" charset="0"/>
                <a:ea typeface="+mn-ea"/>
                <a:cs typeface="Times New Roman" panose="02020603050405020304" pitchFamily="18" charset="0"/>
              </a:rPr>
              <a:t>f</a:t>
            </a:r>
            <a:r>
              <a:rPr lang="en-US" altLang="zh-CN" sz="2800" b="1" i="1" baseline="-25000" dirty="0" smtClean="0">
                <a:latin typeface="Times New Roman" panose="02020603050405020304" pitchFamily="18" charset="0"/>
                <a:ea typeface="+mn-ea"/>
                <a:cs typeface="Times New Roman" panose="02020603050405020304" pitchFamily="18" charset="0"/>
              </a:rPr>
              <a:t>0</a:t>
            </a:r>
            <a:r>
              <a:rPr lang="en-US" altLang="zh-CN" sz="2800" b="1" i="1" dirty="0" smtClean="0">
                <a:latin typeface="Times New Roman" panose="02020603050405020304" pitchFamily="18" charset="0"/>
                <a:ea typeface="+mn-ea"/>
                <a:cs typeface="Times New Roman" panose="02020603050405020304" pitchFamily="18" charset="0"/>
              </a:rPr>
              <a:t>=640kHz </a:t>
            </a:r>
            <a:r>
              <a:rPr lang="zh-CN" altLang="zh-CN" sz="2800" b="1" dirty="0" smtClean="0">
                <a:latin typeface="Times New Roman" panose="02020603050405020304" pitchFamily="18" charset="0"/>
                <a:ea typeface="+mn-ea"/>
                <a:cs typeface="Times New Roman" panose="02020603050405020304" pitchFamily="18" charset="0"/>
              </a:rPr>
              <a:t>及</a:t>
            </a:r>
            <a:r>
              <a:rPr lang="en-US" altLang="zh-CN" sz="2800" b="1" dirty="0" smtClean="0">
                <a:latin typeface="Times New Roman" panose="02020603050405020304" pitchFamily="18" charset="0"/>
                <a:ea typeface="+mn-ea"/>
                <a:cs typeface="Times New Roman" panose="02020603050405020304" pitchFamily="18" charset="0"/>
              </a:rPr>
              <a:t> </a:t>
            </a:r>
            <a:r>
              <a:rPr lang="en-US" altLang="zh-CN" sz="2800" b="1" i="1" dirty="0" smtClean="0">
                <a:latin typeface="Times New Roman" panose="02020603050405020304" pitchFamily="18" charset="0"/>
                <a:ea typeface="+mn-ea"/>
                <a:cs typeface="Times New Roman" panose="02020603050405020304" pitchFamily="18" charset="0"/>
              </a:rPr>
              <a:t>f=f</a:t>
            </a:r>
            <a:r>
              <a:rPr lang="en-US" altLang="zh-CN" sz="2800" b="1" i="1" baseline="-25000" dirty="0" smtClean="0">
                <a:latin typeface="Times New Roman" panose="02020603050405020304" pitchFamily="18" charset="0"/>
                <a:ea typeface="+mn-ea"/>
                <a:cs typeface="Times New Roman" panose="02020603050405020304" pitchFamily="18" charset="0"/>
              </a:rPr>
              <a:t>0</a:t>
            </a:r>
            <a:r>
              <a:rPr lang="en-US" altLang="zh-CN" sz="2800" b="1" i="1" dirty="0" smtClean="0">
                <a:latin typeface="Times New Roman" panose="02020603050405020304" pitchFamily="18" charset="0"/>
                <a:ea typeface="+mn-ea"/>
                <a:cs typeface="Times New Roman" panose="02020603050405020304" pitchFamily="18" charset="0"/>
              </a:rPr>
              <a:t>±100kHz  </a:t>
            </a:r>
            <a:r>
              <a:rPr lang="zh-CN" altLang="zh-CN" sz="2800" b="1" dirty="0" smtClean="0">
                <a:latin typeface="Times New Roman" panose="02020603050405020304" pitchFamily="18" charset="0"/>
                <a:ea typeface="+mn-ea"/>
                <a:cs typeface="Times New Roman" panose="02020603050405020304" pitchFamily="18" charset="0"/>
              </a:rPr>
              <a:t>代入</a:t>
            </a:r>
            <a:endParaRPr lang="zh-CN" altLang="zh-CN" sz="2800" b="1"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矩形 16"/>
              <p:cNvSpPr/>
              <p:nvPr/>
            </p:nvSpPr>
            <p:spPr>
              <a:xfrm>
                <a:off x="2518110" y="2830468"/>
                <a:ext cx="4539579" cy="1355371"/>
              </a:xfrm>
              <a:prstGeom prst="rect">
                <a:avLst/>
              </a:prstGeom>
            </p:spPr>
            <p:txBody>
              <a:bodyPr wrap="square">
                <a:spAutoFit/>
              </a:bodyPr>
              <a:lstStyle/>
              <a:p>
                <a14:m>
                  <m:oMath xmlns:m="http://schemas.openxmlformats.org/officeDocument/2006/math">
                    <m:r>
                      <m:rPr>
                        <m:sty m:val="p"/>
                      </m:rPr>
                      <a:rPr lang="en-US" altLang="zh-CN" sz="2800" b="1" i="1" smtClean="0">
                        <a:latin typeface="Cambria Math" panose="02040503050406030204" pitchFamily="18" charset="0"/>
                      </a:rPr>
                      <m:t>S</m:t>
                    </m:r>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𝟏</m:t>
                        </m:r>
                      </m:num>
                      <m:den>
                        <m:rad>
                          <m:radPr>
                            <m:degHide m:val="on"/>
                            <m:ctrlPr>
                              <a:rPr lang="en-US" altLang="zh-CN" sz="2800" b="1" i="1">
                                <a:latin typeface="Cambria Math" panose="02040503050406030204" pitchFamily="18" charset="0"/>
                              </a:rPr>
                            </m:ctrlPr>
                          </m:radPr>
                          <m:deg/>
                          <m:e>
                            <m:r>
                              <a:rPr lang="en-US" altLang="zh-CN" sz="2800" b="1" i="1">
                                <a:latin typeface="Cambria Math" panose="02040503050406030204" pitchFamily="18" charset="0"/>
                              </a:rPr>
                              <m:t>𝟏</m:t>
                            </m:r>
                            <m:r>
                              <a:rPr lang="en-US" altLang="zh-CN" sz="2800" b="1" i="1">
                                <a:latin typeface="Cambria Math" panose="02040503050406030204" pitchFamily="18" charset="0"/>
                              </a:rPr>
                              <m:t>+</m:t>
                            </m:r>
                            <m:box>
                              <m:boxPr>
                                <m:ctrlPr>
                                  <a:rPr lang="en-US" altLang="zh-CN" sz="2800" b="1" i="1">
                                    <a:latin typeface="Cambria Math" panose="02040503050406030204" pitchFamily="18" charset="0"/>
                                  </a:rPr>
                                </m:ctrlPr>
                              </m:boxPr>
                              <m:e>
                                <m:sSup>
                                  <m:sSupPr>
                                    <m:ctrlPr>
                                      <a:rPr lang="en-US" altLang="zh-CN" sz="2800" b="1" i="1">
                                        <a:latin typeface="Cambria Math" panose="02040503050406030204" pitchFamily="18" charset="0"/>
                                      </a:rPr>
                                    </m:ctrlPr>
                                  </m:sSupPr>
                                  <m:e>
                                    <m:d>
                                      <m:dPr>
                                        <m:ctrlPr>
                                          <a:rPr lang="en-US" altLang="zh-CN" sz="2800" b="1" i="1">
                                            <a:latin typeface="Cambria Math" panose="02040503050406030204" pitchFamily="18" charset="0"/>
                                          </a:rPr>
                                        </m:ctrlPr>
                                      </m:dPr>
                                      <m:e>
                                        <m:r>
                                          <m:rPr>
                                            <m:sty m:val="p"/>
                                          </m:rPr>
                                          <a:rPr lang="en-US" altLang="zh-CN" sz="2800" b="1" i="1">
                                            <a:latin typeface="Cambria Math" panose="02040503050406030204" pitchFamily="18" charset="0"/>
                                          </a:rPr>
                                          <m:t>Q</m:t>
                                        </m:r>
                                        <m:box>
                                          <m:boxPr>
                                            <m:ctrlPr>
                                              <a:rPr lang="en-US" altLang="zh-CN" sz="2800" b="1" i="1">
                                                <a:latin typeface="Cambria Math" panose="02040503050406030204" pitchFamily="18" charset="0"/>
                                              </a:rPr>
                                            </m:ctrlPr>
                                          </m:boxPr>
                                          <m:e>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𝟐</m:t>
                                                </m:r>
                                                <m:r>
                                                  <a:rPr lang="en-US" altLang="zh-CN" sz="2800" b="1" i="1">
                                                    <a:latin typeface="Cambria Math" panose="02040503050406030204" pitchFamily="18" charset="0"/>
                                                    <a:ea typeface="Cambria Math" panose="02040503050406030204" pitchFamily="18" charset="0"/>
                                                  </a:rPr>
                                                  <m:t>∆</m:t>
                                                </m:r>
                                                <m:r>
                                                  <a:rPr lang="zh-CN" altLang="en-US" sz="2800" b="1" i="1" smtClean="0">
                                                    <a:latin typeface="Cambria Math" panose="02040503050406030204" pitchFamily="18" charset="0"/>
                                                  </a:rPr>
                                                  <m:t>𝝎</m:t>
                                                </m:r>
                                              </m:num>
                                              <m:den>
                                                <m:sSub>
                                                  <m:sSubPr>
                                                    <m:ctrlPr>
                                                      <a:rPr lang="en-US" altLang="zh-CN" sz="2800" b="1" i="1">
                                                        <a:latin typeface="Cambria Math" panose="02040503050406030204" pitchFamily="18" charset="0"/>
                                                      </a:rPr>
                                                    </m:ctrlPr>
                                                  </m:sSubPr>
                                                  <m:e>
                                                    <m:r>
                                                      <a:rPr lang="zh-CN" altLang="en-US" sz="2800" b="1" i="1" smtClean="0">
                                                        <a:latin typeface="Cambria Math" panose="02040503050406030204" pitchFamily="18" charset="0"/>
                                                      </a:rPr>
                                                      <m:t>𝝎</m:t>
                                                    </m:r>
                                                  </m:e>
                                                  <m:sub>
                                                    <m:r>
                                                      <a:rPr lang="en-US" altLang="zh-CN" sz="2800" b="1" i="1">
                                                        <a:latin typeface="Cambria Math" panose="02040503050406030204" pitchFamily="18" charset="0"/>
                                                      </a:rPr>
                                                      <m:t>𝟎</m:t>
                                                    </m:r>
                                                  </m:sub>
                                                </m:sSub>
                                              </m:den>
                                            </m:f>
                                          </m:e>
                                        </m:box>
                                      </m:e>
                                    </m:d>
                                  </m:e>
                                  <m:sup>
                                    <m:r>
                                      <a:rPr lang="en-US" altLang="zh-CN" sz="2800" b="1" i="1">
                                        <a:latin typeface="Cambria Math" panose="02040503050406030204" pitchFamily="18" charset="0"/>
                                      </a:rPr>
                                      <m:t>𝟐</m:t>
                                    </m:r>
                                  </m:sup>
                                </m:sSup>
                              </m:e>
                            </m:box>
                          </m:e>
                        </m:rad>
                      </m:den>
                    </m:f>
                  </m:oMath>
                </a14:m>
                <a:r>
                  <a:rPr lang="en-US" altLang="zh-CN" sz="2800" dirty="0" smtClean="0">
                    <a:latin typeface="Times New Roman" panose="02020603050405020304" pitchFamily="18" charset="0"/>
                    <a:cs typeface="Times New Roman" panose="02020603050405020304" pitchFamily="18" charset="0"/>
                  </a:rPr>
                  <a:t>=-16dB=0.158</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2518110" y="2830468"/>
                <a:ext cx="4539579" cy="1355371"/>
              </a:xfrm>
              <a:prstGeom prst="rect">
                <a:avLst/>
              </a:prstGeom>
              <a:blipFill rotWithShape="0">
                <a:blip r:embed="rId2"/>
                <a:stretch>
                  <a:fillRect r="-8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828800" y="6013192"/>
                <a:ext cx="4800600" cy="768608"/>
              </a:xfrm>
              <a:prstGeom prst="rect">
                <a:avLst/>
              </a:prstGeom>
            </p:spPr>
            <p:txBody>
              <a:bodyPr wrap="square">
                <a:spAutoFit/>
              </a:bodyPr>
              <a:lstStyle/>
              <a:p>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𝑩𝑾</m:t>
                        </m:r>
                      </m:e>
                      <m:sub>
                        <m:r>
                          <a:rPr lang="en-US" altLang="zh-CN" sz="2800" b="1" i="1" smtClean="0">
                            <a:latin typeface="Cambria Math" panose="02040503050406030204" pitchFamily="18" charset="0"/>
                          </a:rPr>
                          <m:t>𝟑</m:t>
                        </m:r>
                        <m:r>
                          <a:rPr lang="en-US" altLang="zh-CN" sz="2800" b="1" i="1" smtClean="0">
                            <a:latin typeface="Cambria Math" panose="02040503050406030204" pitchFamily="18" charset="0"/>
                          </a:rPr>
                          <m:t>𝒅𝑩</m:t>
                        </m:r>
                      </m:sub>
                    </m:sSub>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𝑸</m:t>
                        </m:r>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smtClean="0">
                            <a:latin typeface="Cambria Math" panose="02040503050406030204" pitchFamily="18" charset="0"/>
                          </a:rPr>
                          <m:t>𝟔𝟒𝟎</m:t>
                        </m:r>
                      </m:num>
                      <m:den>
                        <m:r>
                          <a:rPr lang="en-US" altLang="zh-CN" sz="2800" b="1" i="1" smtClean="0">
                            <a:latin typeface="Cambria Math" panose="02040503050406030204" pitchFamily="18" charset="0"/>
                          </a:rPr>
                          <m:t>𝟐𝟎</m:t>
                        </m:r>
                      </m:den>
                    </m:f>
                  </m:oMath>
                </a14:m>
                <a:r>
                  <a:rPr lang="en-US" altLang="zh-CN" sz="2800" dirty="0" smtClean="0">
                    <a:latin typeface="Times New Roman" panose="02020603050405020304" pitchFamily="18" charset="0"/>
                    <a:cs typeface="Times New Roman" panose="02020603050405020304" pitchFamily="18" charset="0"/>
                  </a:rPr>
                  <a:t>=32kHz</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1828800" y="6013192"/>
                <a:ext cx="4800600" cy="768608"/>
              </a:xfrm>
              <a:prstGeom prst="rect">
                <a:avLst/>
              </a:prstGeom>
              <a:blipFill rotWithShape="0">
                <a:blip r:embed="rId3"/>
                <a:stretch>
                  <a:fillRect b="-23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705600" y="3611279"/>
                <a:ext cx="1981200" cy="461665"/>
              </a:xfrm>
              <a:prstGeom prst="rect">
                <a:avLst/>
              </a:prstGeom>
              <a:solidFill>
                <a:schemeClr val="accent5"/>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𝜶</m:t>
                      </m:r>
                      <m:r>
                        <a:rPr lang="en-US" altLang="zh-CN" sz="2400" b="1" i="1">
                          <a:latin typeface="Cambria Math" panose="02040503050406030204" pitchFamily="18" charset="0"/>
                        </a:rPr>
                        <m:t>=</m:t>
                      </m:r>
                      <m:r>
                        <a:rPr lang="en-US" altLang="zh-CN" sz="2400" b="1" i="1" smtClean="0">
                          <a:latin typeface="Cambria Math" panose="02040503050406030204" pitchFamily="18" charset="0"/>
                        </a:rPr>
                        <m:t>𝟐𝟎</m:t>
                      </m:r>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lg</m:t>
                          </m:r>
                        </m:fName>
                        <m:e>
                          <m:r>
                            <a:rPr lang="zh-CN" altLang="en-US" sz="2400" b="0" i="1" smtClean="0">
                              <a:latin typeface="Cambria Math" panose="02040503050406030204" pitchFamily="18" charset="0"/>
                            </a:rPr>
                            <m:t>𝛼</m:t>
                          </m:r>
                        </m:e>
                      </m:func>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705600" y="3611279"/>
                <a:ext cx="1981200" cy="461665"/>
              </a:xfrm>
              <a:prstGeom prst="rect">
                <a:avLst/>
              </a:prstGeom>
              <a:blipFill rotWithShape="0">
                <a:blip r:embed="rId4"/>
                <a:stretch>
                  <a:fillRect b="-19737"/>
                </a:stretch>
              </a:blipFill>
            </p:spPr>
            <p:txBody>
              <a:bodyPr/>
              <a:lstStyle/>
              <a:p>
                <a:r>
                  <a:rPr lang="zh-CN" altLang="en-US">
                    <a:noFill/>
                  </a:rPr>
                  <a:t> </a:t>
                </a:r>
              </a:p>
            </p:txBody>
          </p:sp>
        </mc:Fallback>
      </mc:AlternateContent>
      <p:sp>
        <p:nvSpPr>
          <p:cNvPr id="11" name="Rectangle 2"/>
          <p:cNvSpPr txBox="1">
            <a:spLocks noChangeArrowheads="1"/>
          </p:cNvSpPr>
          <p:nvPr/>
        </p:nvSpPr>
        <p:spPr>
          <a:xfrm>
            <a:off x="457200" y="122238"/>
            <a:ext cx="7543800" cy="1295400"/>
          </a:xfrm>
          <a:prstGeom prst="rect">
            <a:avLst/>
          </a:prstGeom>
        </p:spPr>
        <p:txBody>
          <a:bodyPr/>
          <a:lstStyle/>
          <a:p>
            <a:pPr algn="ctr" eaLnBrk="0" hangingPunct="0">
              <a:spcBef>
                <a:spcPct val="0"/>
              </a:spcBef>
              <a:defRPr/>
            </a:pPr>
            <a:r>
              <a:rPr lang="zh-CN" altLang="en-US" sz="4000" b="1" dirty="0">
                <a:solidFill>
                  <a:srgbClr val="4A206A"/>
                </a:solidFill>
                <a:latin typeface="微软雅黑" pitchFamily="34" charset="-122"/>
                <a:ea typeface="微软雅黑" pitchFamily="34" charset="-122"/>
                <a:cs typeface="+mj-cs"/>
              </a:rPr>
              <a:t>例题</a:t>
            </a:r>
          </a:p>
        </p:txBody>
      </p:sp>
    </p:spTree>
    <p:extLst>
      <p:ext uri="{BB962C8B-B14F-4D97-AF65-F5344CB8AC3E}">
        <p14:creationId xmlns:p14="http://schemas.microsoft.com/office/powerpoint/2010/main" val="126846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xfrm>
            <a:off x="6553200" y="628258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0D1EFF27-8E87-4591-87C3-E9E831FCC2B0}" type="slidenum">
              <a:rPr lang="en-US" altLang="zh-CN" sz="1400"/>
              <a:pPr eaLnBrk="1" hangingPunct="1">
                <a:spcBef>
                  <a:spcPct val="0"/>
                </a:spcBef>
                <a:buFontTx/>
                <a:buNone/>
              </a:pPr>
              <a:t>15</a:t>
            </a:fld>
            <a:endParaRPr lang="en-US" altLang="zh-CN" sz="1400" dirty="0"/>
          </a:p>
        </p:txBody>
      </p:sp>
      <p:sp>
        <p:nvSpPr>
          <p:cNvPr id="4" name="Rectangle 3"/>
          <p:cNvSpPr txBox="1">
            <a:spLocks noChangeArrowheads="1"/>
          </p:cNvSpPr>
          <p:nvPr/>
        </p:nvSpPr>
        <p:spPr>
          <a:xfrm>
            <a:off x="457200" y="304800"/>
            <a:ext cx="8229600" cy="4911725"/>
          </a:xfrm>
          <a:prstGeom prst="rect">
            <a:avLst/>
          </a:prstGeom>
        </p:spPr>
        <p:txBody>
          <a:bodyPr/>
          <a:lstStyle/>
          <a:p>
            <a:pPr algn="just">
              <a:lnSpc>
                <a:spcPct val="120000"/>
              </a:lnSpc>
              <a:spcBef>
                <a:spcPct val="20000"/>
              </a:spcBef>
              <a:defRPr/>
            </a:pPr>
            <a:r>
              <a:rPr lang="zh-CN" altLang="en-US" sz="2400" b="1" kern="0" dirty="0" smtClean="0">
                <a:solidFill>
                  <a:srgbClr val="0000FF"/>
                </a:solidFill>
                <a:latin typeface="Times New Roman" pitchFamily="18" charset="0"/>
                <a:ea typeface="+mn-ea"/>
              </a:rPr>
              <a:t>设</a:t>
            </a:r>
            <a:r>
              <a:rPr lang="zh-CN" altLang="en-US" sz="2400" b="1" kern="0" dirty="0">
                <a:solidFill>
                  <a:srgbClr val="0000FF"/>
                </a:solidFill>
                <a:latin typeface="Times New Roman" pitchFamily="18" charset="0"/>
                <a:ea typeface="+mn-ea"/>
              </a:rPr>
              <a:t>一个</a:t>
            </a:r>
            <a:r>
              <a:rPr lang="en-US" altLang="zh-CN" sz="2400" b="1" i="1" kern="0" dirty="0">
                <a:solidFill>
                  <a:srgbClr val="0000FF"/>
                </a:solidFill>
                <a:latin typeface="Times New Roman" pitchFamily="18" charset="0"/>
                <a:ea typeface="+mn-ea"/>
              </a:rPr>
              <a:t>LC</a:t>
            </a:r>
            <a:r>
              <a:rPr lang="zh-CN" altLang="en-US" sz="2400" b="1" kern="0" dirty="0">
                <a:solidFill>
                  <a:srgbClr val="0000FF"/>
                </a:solidFill>
                <a:latin typeface="Times New Roman" pitchFamily="18" charset="0"/>
                <a:ea typeface="+mn-ea"/>
              </a:rPr>
              <a:t>并联回路的谐振频率</a:t>
            </a:r>
            <a:r>
              <a:rPr lang="en-US" altLang="zh-CN" sz="2400" b="1" i="1" kern="0" dirty="0" err="1">
                <a:solidFill>
                  <a:srgbClr val="0000FF"/>
                </a:solidFill>
                <a:latin typeface="Times New Roman" pitchFamily="18" charset="0"/>
                <a:ea typeface="+mn-ea"/>
              </a:rPr>
              <a:t>f</a:t>
            </a:r>
            <a:r>
              <a:rPr lang="en-US" altLang="zh-CN" sz="2400" b="1" kern="0" baseline="-25000" dirty="0" err="1">
                <a:solidFill>
                  <a:srgbClr val="0000FF"/>
                </a:solidFill>
                <a:latin typeface="Times New Roman" pitchFamily="18" charset="0"/>
                <a:ea typeface="+mn-ea"/>
              </a:rPr>
              <a:t>o</a:t>
            </a:r>
            <a:r>
              <a:rPr lang="en-US" altLang="zh-CN" sz="2400" b="1" kern="0" dirty="0">
                <a:solidFill>
                  <a:srgbClr val="0000FF"/>
                </a:solidFill>
                <a:latin typeface="Times New Roman" pitchFamily="18" charset="0"/>
                <a:ea typeface="+mn-ea"/>
              </a:rPr>
              <a:t>=10.7MHz</a:t>
            </a:r>
            <a:r>
              <a:rPr lang="zh-CN" altLang="en-US" sz="2400" b="1" kern="0" dirty="0">
                <a:solidFill>
                  <a:srgbClr val="0000FF"/>
                </a:solidFill>
                <a:latin typeface="Times New Roman" pitchFamily="18" charset="0"/>
                <a:ea typeface="+mn-ea"/>
              </a:rPr>
              <a:t>，已知回路电容</a:t>
            </a:r>
            <a:r>
              <a:rPr lang="en-US" altLang="zh-CN" sz="2400" b="1" kern="0" dirty="0">
                <a:solidFill>
                  <a:srgbClr val="0000FF"/>
                </a:solidFill>
                <a:latin typeface="Times New Roman" pitchFamily="18" charset="0"/>
                <a:ea typeface="+mn-ea"/>
              </a:rPr>
              <a:t>C=100pF</a:t>
            </a:r>
            <a:r>
              <a:rPr lang="zh-CN" altLang="en-US" sz="2400" b="1" kern="0" dirty="0">
                <a:solidFill>
                  <a:srgbClr val="0000FF"/>
                </a:solidFill>
                <a:latin typeface="Times New Roman" pitchFamily="18" charset="0"/>
                <a:ea typeface="+mn-ea"/>
              </a:rPr>
              <a:t>，则回路电感</a:t>
            </a:r>
            <a:r>
              <a:rPr lang="en-US" altLang="zh-CN" sz="2400" b="1" i="1" kern="0" dirty="0">
                <a:solidFill>
                  <a:srgbClr val="0000FF"/>
                </a:solidFill>
                <a:latin typeface="Times New Roman" pitchFamily="18" charset="0"/>
                <a:ea typeface="+mn-ea"/>
              </a:rPr>
              <a:t>L</a:t>
            </a:r>
            <a:r>
              <a:rPr lang="zh-CN" altLang="en-US" sz="2400" b="1" kern="0" dirty="0">
                <a:solidFill>
                  <a:srgbClr val="0000FF"/>
                </a:solidFill>
                <a:latin typeface="Times New Roman" pitchFamily="18" charset="0"/>
                <a:ea typeface="+mn-ea"/>
              </a:rPr>
              <a:t>是多少？若要求信号偏离</a:t>
            </a:r>
            <a:r>
              <a:rPr lang="en-US" altLang="zh-CN" sz="2400" b="1" i="1" kern="0" dirty="0" err="1">
                <a:solidFill>
                  <a:srgbClr val="0000FF"/>
                </a:solidFill>
                <a:latin typeface="Times New Roman" pitchFamily="18" charset="0"/>
                <a:ea typeface="+mn-ea"/>
              </a:rPr>
              <a:t>f</a:t>
            </a:r>
            <a:r>
              <a:rPr lang="en-US" altLang="zh-CN" sz="2400" b="1" kern="0" baseline="-25000" dirty="0" err="1">
                <a:solidFill>
                  <a:srgbClr val="0000FF"/>
                </a:solidFill>
                <a:latin typeface="Times New Roman" pitchFamily="18" charset="0"/>
                <a:ea typeface="+mn-ea"/>
              </a:rPr>
              <a:t>o</a:t>
            </a:r>
            <a:r>
              <a:rPr lang="zh-CN" altLang="en-US" sz="2400" b="1" kern="0" dirty="0">
                <a:solidFill>
                  <a:srgbClr val="0000FF"/>
                </a:solidFill>
                <a:latin typeface="Times New Roman" pitchFamily="18" charset="0"/>
                <a:ea typeface="+mn-ea"/>
              </a:rPr>
              <a:t>为</a:t>
            </a:r>
            <a:r>
              <a:rPr lang="en-US" altLang="zh-CN" sz="2400" b="1" kern="0" dirty="0">
                <a:solidFill>
                  <a:srgbClr val="0000FF"/>
                </a:solidFill>
                <a:latin typeface="Times New Roman" pitchFamily="18" charset="0"/>
                <a:ea typeface="+mn-ea"/>
              </a:rPr>
              <a:t>500kHz</a:t>
            </a:r>
            <a:r>
              <a:rPr lang="zh-CN" altLang="en-US" sz="2400" b="1" kern="0" dirty="0">
                <a:solidFill>
                  <a:srgbClr val="0000FF"/>
                </a:solidFill>
                <a:latin typeface="Times New Roman" pitchFamily="18" charset="0"/>
                <a:ea typeface="+mn-ea"/>
              </a:rPr>
              <a:t>处衰减为</a:t>
            </a:r>
            <a:r>
              <a:rPr lang="en-US" altLang="zh-CN" sz="2400" b="1" kern="0" dirty="0">
                <a:solidFill>
                  <a:srgbClr val="0000FF"/>
                </a:solidFill>
                <a:latin typeface="Times New Roman" pitchFamily="18" charset="0"/>
                <a:ea typeface="+mn-ea"/>
              </a:rPr>
              <a:t>20dB</a:t>
            </a:r>
            <a:r>
              <a:rPr lang="zh-CN" altLang="en-US" sz="2400" b="1" kern="0" dirty="0">
                <a:solidFill>
                  <a:srgbClr val="0000FF"/>
                </a:solidFill>
                <a:latin typeface="Times New Roman" pitchFamily="18" charset="0"/>
                <a:ea typeface="+mn-ea"/>
              </a:rPr>
              <a:t>，则回路的有载品质因数</a:t>
            </a:r>
            <a:r>
              <a:rPr lang="en-US" altLang="zh-CN" sz="2400" b="1" i="1" kern="0" dirty="0">
                <a:solidFill>
                  <a:srgbClr val="0000FF"/>
                </a:solidFill>
                <a:latin typeface="Times New Roman" pitchFamily="18" charset="0"/>
                <a:ea typeface="+mn-ea"/>
              </a:rPr>
              <a:t>Q</a:t>
            </a:r>
            <a:r>
              <a:rPr lang="en-US" altLang="zh-CN" sz="2400" b="1" kern="0" baseline="-25000" dirty="0">
                <a:solidFill>
                  <a:srgbClr val="0000FF"/>
                </a:solidFill>
                <a:latin typeface="Times New Roman" pitchFamily="18" charset="0"/>
                <a:ea typeface="+mn-ea"/>
              </a:rPr>
              <a:t>P</a:t>
            </a:r>
            <a:r>
              <a:rPr lang="zh-CN" altLang="en-US" sz="2400" b="1" kern="0" dirty="0">
                <a:solidFill>
                  <a:srgbClr val="0000FF"/>
                </a:solidFill>
                <a:latin typeface="Times New Roman" pitchFamily="18" charset="0"/>
                <a:ea typeface="+mn-ea"/>
              </a:rPr>
              <a:t>为多少？通频带</a:t>
            </a:r>
            <a:r>
              <a:rPr lang="en-US" altLang="zh-CN" sz="2400" b="1" i="1" kern="0" dirty="0">
                <a:solidFill>
                  <a:srgbClr val="0000FF"/>
                </a:solidFill>
                <a:latin typeface="Times New Roman" pitchFamily="18" charset="0"/>
                <a:ea typeface="+mn-ea"/>
              </a:rPr>
              <a:t>B</a:t>
            </a:r>
            <a:r>
              <a:rPr lang="zh-CN" altLang="en-US" sz="2400" b="1" kern="0" dirty="0">
                <a:solidFill>
                  <a:srgbClr val="0000FF"/>
                </a:solidFill>
                <a:latin typeface="Times New Roman" pitchFamily="18" charset="0"/>
                <a:ea typeface="+mn-ea"/>
              </a:rPr>
              <a:t>为多少</a:t>
            </a:r>
            <a:r>
              <a:rPr lang="zh-CN" altLang="en-US" sz="2400" b="1" kern="0" dirty="0" smtClean="0">
                <a:solidFill>
                  <a:srgbClr val="0000FF"/>
                </a:solidFill>
                <a:latin typeface="Times New Roman" pitchFamily="18" charset="0"/>
                <a:ea typeface="+mn-ea"/>
              </a:rPr>
              <a:t>？</a:t>
            </a:r>
            <a:endParaRPr lang="en-US" altLang="zh-CN" sz="2400" b="1" kern="0" dirty="0" smtClean="0">
              <a:solidFill>
                <a:srgbClr val="0000FF"/>
              </a:solidFill>
              <a:latin typeface="Times New Roman" pitchFamily="18" charset="0"/>
              <a:ea typeface="+mn-ea"/>
            </a:endParaRPr>
          </a:p>
          <a:p>
            <a:pPr algn="just">
              <a:lnSpc>
                <a:spcPct val="120000"/>
              </a:lnSpc>
              <a:spcBef>
                <a:spcPct val="20000"/>
              </a:spcBef>
              <a:defRPr/>
            </a:pPr>
            <a:r>
              <a:rPr lang="zh-CN" altLang="en-US" sz="2400" b="1" kern="0" dirty="0" smtClean="0">
                <a:latin typeface="Times New Roman" pitchFamily="18" charset="0"/>
                <a:ea typeface="+mn-ea"/>
              </a:rPr>
              <a:t>解</a:t>
            </a:r>
            <a:r>
              <a:rPr lang="zh-CN" altLang="en-US" sz="2400" b="1" kern="0" dirty="0">
                <a:latin typeface="Times New Roman" pitchFamily="18" charset="0"/>
                <a:ea typeface="+mn-ea"/>
                <a:sym typeface="Wingdings" pitchFamily="2" charset="2"/>
              </a:rPr>
              <a:t>：（</a:t>
            </a:r>
            <a:r>
              <a:rPr lang="en-US" altLang="zh-CN" sz="2400" b="1" kern="0" dirty="0">
                <a:latin typeface="Times New Roman" pitchFamily="18" charset="0"/>
                <a:ea typeface="+mn-ea"/>
                <a:sym typeface="Wingdings" pitchFamily="2" charset="2"/>
              </a:rPr>
              <a:t>1</a:t>
            </a:r>
            <a:r>
              <a:rPr lang="zh-CN" altLang="en-US" sz="2400" b="1" kern="0" dirty="0">
                <a:latin typeface="Times New Roman" pitchFamily="18" charset="0"/>
                <a:ea typeface="+mn-ea"/>
                <a:sym typeface="Wingdings" pitchFamily="2" charset="2"/>
              </a:rPr>
              <a:t>）可以求得回路的谐振角频率</a:t>
            </a:r>
          </a:p>
          <a:p>
            <a:pPr marL="342900" indent="-342900">
              <a:lnSpc>
                <a:spcPct val="90000"/>
              </a:lnSpc>
              <a:spcBef>
                <a:spcPct val="20000"/>
              </a:spcBef>
              <a:buFont typeface="Wingdings" pitchFamily="2" charset="2"/>
              <a:buNone/>
              <a:defRPr/>
            </a:pPr>
            <a:r>
              <a:rPr lang="zh-CN" altLang="en-US" sz="2400" kern="0" dirty="0">
                <a:latin typeface="+mn-lt"/>
                <a:ea typeface="+mn-ea"/>
              </a:rPr>
              <a:t>                     </a:t>
            </a:r>
            <a:endParaRPr lang="en-US" altLang="zh-CN" sz="2400" kern="0" dirty="0" smtClean="0">
              <a:latin typeface="+mn-lt"/>
              <a:ea typeface="+mn-ea"/>
            </a:endParaRPr>
          </a:p>
          <a:p>
            <a:pPr marL="342900" indent="-342900">
              <a:lnSpc>
                <a:spcPct val="90000"/>
              </a:lnSpc>
              <a:spcBef>
                <a:spcPct val="20000"/>
              </a:spcBef>
              <a:buFont typeface="Wingdings" pitchFamily="2" charset="2"/>
              <a:buNone/>
              <a:defRPr/>
            </a:pPr>
            <a:r>
              <a:rPr lang="en-US" altLang="zh-CN" sz="2400" kern="0" dirty="0">
                <a:latin typeface="+mn-lt"/>
                <a:ea typeface="+mn-ea"/>
              </a:rPr>
              <a:t> </a:t>
            </a:r>
            <a:r>
              <a:rPr lang="en-US" altLang="zh-CN" sz="2400" kern="0" dirty="0" smtClean="0">
                <a:latin typeface="+mn-lt"/>
                <a:ea typeface="+mn-ea"/>
              </a:rPr>
              <a:t>                          </a:t>
            </a:r>
            <a:r>
              <a:rPr lang="zh-CN" altLang="en-US" sz="2400" kern="0" dirty="0" smtClean="0">
                <a:latin typeface="+mn-lt"/>
                <a:ea typeface="+mn-ea"/>
              </a:rPr>
              <a:t> </a:t>
            </a:r>
            <a:r>
              <a:rPr lang="zh-CN" altLang="en-US" sz="2400" kern="0" dirty="0">
                <a:latin typeface="+mn-lt"/>
                <a:ea typeface="+mn-ea"/>
              </a:rPr>
              <a:t>，可得：</a:t>
            </a:r>
          </a:p>
        </p:txBody>
      </p:sp>
      <p:sp>
        <p:nvSpPr>
          <p:cNvPr id="15365" name="Rectangle 7"/>
          <p:cNvSpPr>
            <a:spLocks noChangeArrowheads="1"/>
          </p:cNvSpPr>
          <p:nvPr/>
        </p:nvSpPr>
        <p:spPr bwMode="auto">
          <a:xfrm>
            <a:off x="0" y="2686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098" name="Object 6"/>
          <p:cNvGraphicFramePr>
            <a:graphicFrameLocks noChangeAspect="1"/>
          </p:cNvGraphicFramePr>
          <p:nvPr>
            <p:extLst>
              <p:ext uri="{D42A27DB-BD31-4B8C-83A1-F6EECF244321}">
                <p14:modId xmlns:p14="http://schemas.microsoft.com/office/powerpoint/2010/main" val="1434597484"/>
              </p:ext>
            </p:extLst>
          </p:nvPr>
        </p:nvGraphicFramePr>
        <p:xfrm>
          <a:off x="609600" y="2789701"/>
          <a:ext cx="2160588" cy="817563"/>
        </p:xfrm>
        <a:graphic>
          <a:graphicData uri="http://schemas.openxmlformats.org/presentationml/2006/ole">
            <mc:AlternateContent xmlns:mc="http://schemas.openxmlformats.org/markup-compatibility/2006">
              <mc:Choice xmlns:v="urn:schemas-microsoft-com:vml" Requires="v">
                <p:oleObj spid="_x0000_s211078" name="公式" r:id="rId3" imgW="1104900" imgH="419100" progId="Equation.3">
                  <p:embed/>
                </p:oleObj>
              </mc:Choice>
              <mc:Fallback>
                <p:oleObj name="公式" r:id="rId3" imgW="11049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789701"/>
                        <a:ext cx="2160588"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7" name="Rectangle 9"/>
          <p:cNvSpPr>
            <a:spLocks noChangeArrowheads="1"/>
          </p:cNvSpPr>
          <p:nvPr/>
        </p:nvSpPr>
        <p:spPr bwMode="auto">
          <a:xfrm>
            <a:off x="0" y="2681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8" name="Object 8"/>
          <p:cNvGraphicFramePr>
            <a:graphicFrameLocks noChangeAspect="1"/>
          </p:cNvGraphicFramePr>
          <p:nvPr>
            <p:extLst>
              <p:ext uri="{D42A27DB-BD31-4B8C-83A1-F6EECF244321}">
                <p14:modId xmlns:p14="http://schemas.microsoft.com/office/powerpoint/2010/main" val="1775753042"/>
              </p:ext>
            </p:extLst>
          </p:nvPr>
        </p:nvGraphicFramePr>
        <p:xfrm>
          <a:off x="4229100" y="2822576"/>
          <a:ext cx="4152900" cy="876300"/>
        </p:xfrm>
        <a:graphic>
          <a:graphicData uri="http://schemas.openxmlformats.org/presentationml/2006/ole">
            <mc:AlternateContent xmlns:mc="http://schemas.openxmlformats.org/markup-compatibility/2006">
              <mc:Choice xmlns:v="urn:schemas-microsoft-com:vml" Requires="v">
                <p:oleObj spid="_x0000_s211079" name="公式" r:id="rId5" imgW="2032000" imgH="431800" progId="Equation.3">
                  <p:embed/>
                </p:oleObj>
              </mc:Choice>
              <mc:Fallback>
                <p:oleObj name="公式" r:id="rId5" imgW="20320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100" y="2822576"/>
                        <a:ext cx="41529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685800" y="3848856"/>
            <a:ext cx="7620000" cy="1504194"/>
          </a:xfrm>
          <a:prstGeom prst="rect">
            <a:avLst/>
          </a:prstGeom>
        </p:spPr>
        <p:txBody>
          <a:bodyPr wrap="square">
            <a:spAutoFit/>
          </a:bodyPr>
          <a:lstStyle/>
          <a:p>
            <a:pPr marL="342900" indent="-342900" algn="just">
              <a:lnSpc>
                <a:spcPts val="3600"/>
              </a:lnSpc>
              <a:spcBef>
                <a:spcPct val="20000"/>
              </a:spcBef>
              <a:buFont typeface="Wingdings" pitchFamily="2" charset="2"/>
              <a:buNone/>
              <a:defRPr/>
            </a:pP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2</a:t>
            </a:r>
            <a:r>
              <a:rPr lang="zh-CN" altLang="en-US" sz="2400" b="1" kern="0" dirty="0" smtClean="0">
                <a:latin typeface="Times New Roman" panose="02020603050405020304" pitchFamily="18" charset="0"/>
                <a:cs typeface="Times New Roman" panose="02020603050405020304" pitchFamily="18" charset="0"/>
              </a:rPr>
              <a:t>）取正偏离</a:t>
            </a:r>
            <a:r>
              <a:rPr lang="en-US" altLang="zh-CN" sz="2400" b="1" i="1" kern="0" dirty="0" smtClean="0">
                <a:latin typeface="Times New Roman" panose="02020603050405020304" pitchFamily="18" charset="0"/>
                <a:cs typeface="Times New Roman" panose="02020603050405020304" pitchFamily="18" charset="0"/>
              </a:rPr>
              <a:t>f</a:t>
            </a:r>
            <a:r>
              <a:rPr lang="en-US" altLang="zh-CN" sz="2400" b="1" kern="0" baseline="-25000" dirty="0" smtClean="0">
                <a:latin typeface="Times New Roman" panose="02020603050405020304" pitchFamily="18" charset="0"/>
                <a:cs typeface="Times New Roman" panose="02020603050405020304" pitchFamily="18" charset="0"/>
              </a:rPr>
              <a:t>1</a:t>
            </a:r>
            <a:r>
              <a:rPr lang="en-US" altLang="zh-CN" sz="2400" b="1" kern="0" dirty="0" smtClean="0">
                <a:latin typeface="Times New Roman" panose="02020603050405020304" pitchFamily="18" charset="0"/>
                <a:cs typeface="Times New Roman" panose="02020603050405020304" pitchFamily="18" charset="0"/>
              </a:rPr>
              <a:t>=11.2MHz</a:t>
            </a:r>
            <a:r>
              <a:rPr lang="zh-CN" altLang="en-US" sz="2400" b="1" kern="0" dirty="0" smtClean="0">
                <a:latin typeface="Times New Roman" panose="02020603050405020304" pitchFamily="18" charset="0"/>
                <a:cs typeface="Times New Roman" panose="02020603050405020304" pitchFamily="18" charset="0"/>
              </a:rPr>
              <a:t>，</a:t>
            </a:r>
            <a:r>
              <a:rPr lang="en-US" altLang="zh-CN" sz="2400" b="1" i="1" kern="0" dirty="0" err="1" smtClean="0">
                <a:latin typeface="Times New Roman" panose="02020603050405020304" pitchFamily="18" charset="0"/>
                <a:cs typeface="Times New Roman" panose="02020603050405020304" pitchFamily="18" charset="0"/>
              </a:rPr>
              <a:t>f</a:t>
            </a:r>
            <a:r>
              <a:rPr lang="en-US" altLang="zh-CN" sz="2400" b="1" kern="0" baseline="-25000" dirty="0" err="1" smtClean="0">
                <a:latin typeface="Times New Roman" panose="02020603050405020304" pitchFamily="18" charset="0"/>
                <a:cs typeface="Times New Roman" panose="02020603050405020304" pitchFamily="18" charset="0"/>
              </a:rPr>
              <a:t>o</a:t>
            </a:r>
            <a:r>
              <a:rPr lang="en-US" altLang="zh-CN" sz="2400" b="1" kern="0" dirty="0" smtClean="0">
                <a:latin typeface="Times New Roman" panose="02020603050405020304" pitchFamily="18" charset="0"/>
                <a:cs typeface="Times New Roman" panose="02020603050405020304" pitchFamily="18" charset="0"/>
              </a:rPr>
              <a:t>=10.7MHz</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20dB</a:t>
            </a:r>
            <a:r>
              <a:rPr lang="zh-CN" altLang="en-US" sz="2400" b="1" kern="0" dirty="0" smtClean="0">
                <a:latin typeface="Times New Roman" panose="02020603050405020304" pitchFamily="18" charset="0"/>
                <a:cs typeface="Times New Roman" panose="02020603050405020304" pitchFamily="18" charset="0"/>
              </a:rPr>
              <a:t>衰减即为幅度衰减</a:t>
            </a:r>
            <a:r>
              <a:rPr lang="en-US" altLang="zh-CN" sz="2400" b="1" kern="0" dirty="0" smtClean="0">
                <a:latin typeface="Times New Roman" panose="02020603050405020304" pitchFamily="18" charset="0"/>
                <a:cs typeface="Times New Roman" panose="02020603050405020304" pitchFamily="18" charset="0"/>
              </a:rPr>
              <a:t>10</a:t>
            </a:r>
            <a:r>
              <a:rPr lang="zh-CN" altLang="en-US" sz="2400" b="1" kern="0" dirty="0" smtClean="0">
                <a:latin typeface="Times New Roman" panose="02020603050405020304" pitchFamily="18" charset="0"/>
                <a:cs typeface="Times New Roman" panose="02020603050405020304" pitchFamily="18" charset="0"/>
              </a:rPr>
              <a:t>倍，则</a:t>
            </a:r>
          </a:p>
          <a:p>
            <a:pPr marL="342900" indent="-342900">
              <a:lnSpc>
                <a:spcPts val="3600"/>
              </a:lnSpc>
              <a:spcBef>
                <a:spcPct val="20000"/>
              </a:spcBef>
              <a:buFont typeface="Wingdings" pitchFamily="2" charset="2"/>
              <a:buNone/>
              <a:defRPr/>
            </a:pPr>
            <a:r>
              <a:rPr lang="zh-CN" altLang="en-US" sz="2400" b="1" kern="0" dirty="0" smtClean="0">
                <a:latin typeface="Times New Roman" panose="02020603050405020304" pitchFamily="18" charset="0"/>
                <a:cs typeface="Times New Roman" panose="02020603050405020304" pitchFamily="18" charset="0"/>
              </a:rPr>
              <a:t>     可求出</a:t>
            </a:r>
            <a:r>
              <a:rPr lang="en-US" altLang="zh-CN" sz="2400" b="1" i="1" kern="0" dirty="0" smtClean="0">
                <a:latin typeface="Times New Roman" panose="02020603050405020304" pitchFamily="18" charset="0"/>
                <a:cs typeface="Times New Roman" panose="02020603050405020304" pitchFamily="18" charset="0"/>
              </a:rPr>
              <a:t>Q</a:t>
            </a:r>
            <a:r>
              <a:rPr lang="en-US" altLang="zh-CN" sz="2400" b="1" kern="0" baseline="-25000" dirty="0" smtClean="0">
                <a:latin typeface="Times New Roman" panose="02020603050405020304" pitchFamily="18" charset="0"/>
                <a:cs typeface="Times New Roman" panose="02020603050405020304" pitchFamily="18" charset="0"/>
              </a:rPr>
              <a:t>P</a:t>
            </a:r>
            <a:r>
              <a:rPr lang="en-US" altLang="zh-CN" sz="2400" b="1" kern="0" dirty="0" smtClean="0">
                <a:latin typeface="Times New Roman" panose="02020603050405020304" pitchFamily="18" charset="0"/>
                <a:cs typeface="Times New Roman" panose="02020603050405020304" pitchFamily="18" charset="0"/>
              </a:rPr>
              <a:t>=108.89</a:t>
            </a:r>
            <a:r>
              <a:rPr lang="zh-CN" altLang="en-US" sz="2400" b="1" kern="0" dirty="0" smtClean="0">
                <a:latin typeface="Times New Roman" panose="02020603050405020304" pitchFamily="18" charset="0"/>
                <a:cs typeface="Times New Roman" panose="02020603050405020304" pitchFamily="18" charset="0"/>
              </a:rPr>
              <a:t>。</a:t>
            </a:r>
            <a:endParaRPr lang="zh-CN" altLang="en-US" sz="2400" b="1" kern="0" dirty="0">
              <a:latin typeface="Times New Roman" panose="02020603050405020304" pitchFamily="18" charset="0"/>
              <a:cs typeface="Times New Roman" panose="02020603050405020304" pitchFamily="18" charset="0"/>
            </a:endParaRPr>
          </a:p>
        </p:txBody>
      </p:sp>
      <p:graphicFrame>
        <p:nvGraphicFramePr>
          <p:cNvPr id="10" name="Object 4"/>
          <p:cNvGraphicFramePr>
            <a:graphicFrameLocks noChangeAspect="1"/>
          </p:cNvGraphicFramePr>
          <p:nvPr>
            <p:extLst>
              <p:ext uri="{D42A27DB-BD31-4B8C-83A1-F6EECF244321}">
                <p14:modId xmlns:p14="http://schemas.microsoft.com/office/powerpoint/2010/main" val="1798142323"/>
              </p:ext>
            </p:extLst>
          </p:nvPr>
        </p:nvGraphicFramePr>
        <p:xfrm>
          <a:off x="4038600" y="4258212"/>
          <a:ext cx="3084512" cy="1135761"/>
        </p:xfrm>
        <a:graphic>
          <a:graphicData uri="http://schemas.openxmlformats.org/presentationml/2006/ole">
            <mc:AlternateContent xmlns:mc="http://schemas.openxmlformats.org/markup-compatibility/2006">
              <mc:Choice xmlns:v="urn:schemas-microsoft-com:vml" Requires="v">
                <p:oleObj spid="_x0000_s211080" name="公式" r:id="rId7" imgW="2006280" imgH="736560" progId="Equation.3">
                  <p:embed/>
                </p:oleObj>
              </mc:Choice>
              <mc:Fallback>
                <p:oleObj name="公式" r:id="rId7" imgW="2006280" imgH="736560" progId="Equation.3">
                  <p:embed/>
                  <p:pic>
                    <p:nvPicPr>
                      <p:cNvPr id="0" name=""/>
                      <p:cNvPicPr>
                        <a:picLocks noChangeAspect="1" noChangeArrowheads="1"/>
                      </p:cNvPicPr>
                      <p:nvPr/>
                    </p:nvPicPr>
                    <p:blipFill>
                      <a:blip r:embed="rId8"/>
                      <a:srcRect/>
                      <a:stretch>
                        <a:fillRect/>
                      </a:stretch>
                    </p:blipFill>
                    <p:spPr bwMode="auto">
                      <a:xfrm>
                        <a:off x="4038600" y="4258212"/>
                        <a:ext cx="3084512" cy="1135761"/>
                      </a:xfrm>
                      <a:prstGeom prst="rect">
                        <a:avLst/>
                      </a:prstGeom>
                      <a:noFill/>
                      <a:ln>
                        <a:noFill/>
                      </a:ln>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4134219194"/>
              </p:ext>
            </p:extLst>
          </p:nvPr>
        </p:nvGraphicFramePr>
        <p:xfrm>
          <a:off x="1784355" y="5394872"/>
          <a:ext cx="5575290" cy="926709"/>
        </p:xfrm>
        <a:graphic>
          <a:graphicData uri="http://schemas.openxmlformats.org/presentationml/2006/ole">
            <mc:AlternateContent xmlns:mc="http://schemas.openxmlformats.org/markup-compatibility/2006">
              <mc:Choice xmlns:v="urn:schemas-microsoft-com:vml" Requires="v">
                <p:oleObj spid="_x0000_s211081" name="公式" r:id="rId9" imgW="2755900" imgH="457200" progId="Equation.3">
                  <p:embed/>
                </p:oleObj>
              </mc:Choice>
              <mc:Fallback>
                <p:oleObj name="公式" r:id="rId9" imgW="27559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4355" y="5394872"/>
                        <a:ext cx="5575290" cy="926709"/>
                      </a:xfrm>
                      <a:prstGeom prst="rect">
                        <a:avLst/>
                      </a:prstGeom>
                      <a:noFill/>
                      <a:ln>
                        <a:noFill/>
                      </a:ln>
                      <a:extLst/>
                    </p:spPr>
                  </p:pic>
                </p:oleObj>
              </mc:Fallback>
            </mc:AlternateContent>
          </a:graphicData>
        </a:graphic>
      </p:graphicFrame>
      <p:sp>
        <p:nvSpPr>
          <p:cNvPr id="5" name="矩形 4"/>
          <p:cNvSpPr/>
          <p:nvPr/>
        </p:nvSpPr>
        <p:spPr>
          <a:xfrm>
            <a:off x="767750" y="5421032"/>
            <a:ext cx="957313" cy="461665"/>
          </a:xfrm>
          <a:prstGeom prst="rect">
            <a:avLst/>
          </a:prstGeom>
        </p:spPr>
        <p:txBody>
          <a:bodyPr wrap="none">
            <a:spAutoFit/>
          </a:bodyPr>
          <a:lstStyle/>
          <a:p>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3</a:t>
            </a:r>
            <a:r>
              <a:rPr lang="zh-CN" altLang="en-US" sz="2400" b="1" kern="0" dirty="0" smtClean="0">
                <a:latin typeface="Times New Roman" panose="02020603050405020304" pitchFamily="18" charset="0"/>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2843998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533400" y="52386"/>
            <a:ext cx="8326438" cy="1143001"/>
          </a:xfrm>
        </p:spPr>
        <p:txBody>
          <a:bodyPr/>
          <a:lstStyle/>
          <a:p>
            <a:pPr>
              <a:defRPr/>
            </a:pPr>
            <a:r>
              <a:rPr lang="zh-CN" altLang="en-US" sz="4000" b="1" dirty="0" smtClean="0">
                <a:solidFill>
                  <a:srgbClr val="4A206A"/>
                </a:solidFill>
                <a:latin typeface="微软雅黑" panose="020B0503020204020204" pitchFamily="34" charset="-122"/>
                <a:ea typeface="微软雅黑" panose="020B0503020204020204" pitchFamily="34" charset="-122"/>
              </a:rPr>
              <a:t>负载和信号源内阻对谐振回路的影响</a:t>
            </a:r>
            <a:endParaRPr lang="en-US" altLang="zh-CN" sz="4000" b="1" dirty="0">
              <a:solidFill>
                <a:srgbClr val="4A206A"/>
              </a:solidFill>
              <a:latin typeface="微软雅黑" panose="020B0503020204020204" pitchFamily="34" charset="-122"/>
              <a:ea typeface="微软雅黑" panose="020B0503020204020204" pitchFamily="34" charset="-122"/>
            </a:endParaRPr>
          </a:p>
        </p:txBody>
      </p:sp>
      <p:sp>
        <p:nvSpPr>
          <p:cNvPr id="28677" name="Rectangle 3"/>
          <p:cNvSpPr>
            <a:spLocks noGrp="1" noChangeArrowheads="1"/>
          </p:cNvSpPr>
          <p:nvPr>
            <p:ph type="body" sz="half" idx="1"/>
          </p:nvPr>
        </p:nvSpPr>
        <p:spPr>
          <a:xfrm>
            <a:off x="76200" y="990600"/>
            <a:ext cx="8331596" cy="1511998"/>
          </a:xfrm>
        </p:spPr>
        <p:txBody>
          <a:bodyPr/>
          <a:lstStyle/>
          <a:p>
            <a:pPr algn="just">
              <a:lnSpc>
                <a:spcPts val="3600"/>
              </a:lnSpc>
              <a:buFont typeface="Wingdings" panose="05000000000000000000" pitchFamily="2" charset="2"/>
              <a:buNone/>
            </a:pPr>
            <a:r>
              <a:rPr lang="zh-CN" altLang="en-US" sz="2400" b="1" dirty="0" smtClean="0"/>
              <a:t>         </a:t>
            </a:r>
            <a:r>
              <a:rPr lang="zh-CN" altLang="en-US" sz="2400" b="1" dirty="0" smtClean="0">
                <a:latin typeface="Times New Roman" panose="02020603050405020304" pitchFamily="18" charset="0"/>
                <a:cs typeface="Times New Roman" panose="02020603050405020304" pitchFamily="18" charset="0"/>
              </a:rPr>
              <a:t>考虑了</a:t>
            </a:r>
            <a:r>
              <a:rPr lang="zh-CN" altLang="en-US" sz="2400" b="1" dirty="0" smtClean="0">
                <a:solidFill>
                  <a:srgbClr val="0000FF"/>
                </a:solidFill>
                <a:latin typeface="Times New Roman" panose="02020603050405020304" pitchFamily="18" charset="0"/>
                <a:cs typeface="Times New Roman" panose="02020603050405020304" pitchFamily="18" charset="0"/>
              </a:rPr>
              <a:t>负载</a:t>
            </a:r>
            <a:r>
              <a:rPr lang="en-US" altLang="zh-CN" sz="2400" b="1" dirty="0" smtClean="0">
                <a:solidFill>
                  <a:srgbClr val="0000FF"/>
                </a:solidFill>
                <a:latin typeface="Times New Roman" panose="02020603050405020304" pitchFamily="18" charset="0"/>
                <a:cs typeface="Times New Roman" panose="02020603050405020304" pitchFamily="18" charset="0"/>
              </a:rPr>
              <a:t>R</a:t>
            </a:r>
            <a:r>
              <a:rPr lang="en-US" altLang="zh-CN" sz="2400" b="1" baseline="-25000" dirty="0" smtClean="0">
                <a:solidFill>
                  <a:srgbClr val="0000FF"/>
                </a:solidFill>
                <a:latin typeface="Times New Roman" panose="02020603050405020304" pitchFamily="18" charset="0"/>
                <a:cs typeface="Times New Roman" panose="02020603050405020304" pitchFamily="18" charset="0"/>
              </a:rPr>
              <a:t>L</a:t>
            </a:r>
            <a:r>
              <a:rPr lang="zh-CN" altLang="en-US" sz="2400" b="1" dirty="0" smtClean="0">
                <a:latin typeface="Times New Roman" panose="02020603050405020304" pitchFamily="18" charset="0"/>
                <a:cs typeface="Times New Roman" panose="02020603050405020304" pitchFamily="18" charset="0"/>
              </a:rPr>
              <a:t>和</a:t>
            </a:r>
            <a:r>
              <a:rPr lang="zh-CN" altLang="en-US" sz="2400" b="1" dirty="0" smtClean="0">
                <a:solidFill>
                  <a:srgbClr val="0000FF"/>
                </a:solidFill>
                <a:latin typeface="Times New Roman" panose="02020603050405020304" pitchFamily="18" charset="0"/>
                <a:cs typeface="Times New Roman" panose="02020603050405020304" pitchFamily="18" charset="0"/>
              </a:rPr>
              <a:t>信号源内阻</a:t>
            </a:r>
            <a:r>
              <a:rPr lang="en-US" altLang="zh-CN" sz="2400" b="1" dirty="0" smtClean="0">
                <a:solidFill>
                  <a:srgbClr val="0000FF"/>
                </a:solidFill>
                <a:latin typeface="Times New Roman" panose="02020603050405020304" pitchFamily="18" charset="0"/>
                <a:cs typeface="Times New Roman" panose="02020603050405020304" pitchFamily="18" charset="0"/>
              </a:rPr>
              <a:t>R</a:t>
            </a:r>
            <a:r>
              <a:rPr lang="en-US" altLang="zh-CN" sz="2400" b="1" baseline="-25000" dirty="0">
                <a:solidFill>
                  <a:srgbClr val="0000FF"/>
                </a:solidFill>
                <a:latin typeface="Times New Roman" panose="02020603050405020304" pitchFamily="18" charset="0"/>
                <a:cs typeface="Times New Roman" panose="02020603050405020304" pitchFamily="18" charset="0"/>
              </a:rPr>
              <a:t>S</a:t>
            </a:r>
            <a:r>
              <a:rPr lang="zh-CN" altLang="en-US" sz="2400" b="1" dirty="0" smtClean="0">
                <a:latin typeface="Times New Roman" panose="02020603050405020304" pitchFamily="18" charset="0"/>
                <a:cs typeface="Times New Roman" panose="02020603050405020304" pitchFamily="18" charset="0"/>
              </a:rPr>
              <a:t>后，并联谐振回路如图所示。此时不影响回路的谐振频率，但使回路的品质因数下降，故引入空载品质因数和有载品质因数。         </a:t>
            </a:r>
            <a:endParaRPr lang="en-US" altLang="zh-CN" sz="2400" b="1" dirty="0" smtClean="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5389499" y="2431678"/>
            <a:ext cx="3640689" cy="1608347"/>
          </a:xfrm>
          <a:prstGeom prst="rect">
            <a:avLst/>
          </a:prstGeom>
        </p:spPr>
      </p:pic>
      <p:sp>
        <p:nvSpPr>
          <p:cNvPr id="7" name="Rectangle 3"/>
          <p:cNvSpPr txBox="1">
            <a:spLocks noChangeArrowheads="1"/>
          </p:cNvSpPr>
          <p:nvPr/>
        </p:nvSpPr>
        <p:spPr bwMode="auto">
          <a:xfrm>
            <a:off x="457200" y="2502598"/>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ts val="3600"/>
              </a:lnSpc>
              <a:buFont typeface="Wingdings" panose="05000000000000000000" pitchFamily="2" charset="2"/>
              <a:buNone/>
            </a:pPr>
            <a:r>
              <a:rPr lang="zh-CN" altLang="en-US" sz="2400" b="1" kern="0" dirty="0" smtClean="0">
                <a:solidFill>
                  <a:srgbClr val="0000FF"/>
                </a:solidFill>
                <a:latin typeface="Times New Roman" panose="02020603050405020304" pitchFamily="18" charset="0"/>
                <a:cs typeface="Times New Roman" panose="02020603050405020304" pitchFamily="18" charset="0"/>
              </a:rPr>
              <a:t>空载品质因数</a:t>
            </a:r>
            <a:r>
              <a:rPr lang="en-US" altLang="zh-CN" sz="2400" b="1" kern="0" dirty="0" smtClean="0">
                <a:solidFill>
                  <a:srgbClr val="0000FF"/>
                </a:solidFill>
                <a:latin typeface="Times New Roman" panose="02020603050405020304" pitchFamily="18" charset="0"/>
                <a:cs typeface="Times New Roman" panose="02020603050405020304" pitchFamily="18" charset="0"/>
              </a:rPr>
              <a:t>Q</a:t>
            </a:r>
            <a:r>
              <a:rPr lang="en-US" altLang="zh-CN" sz="2400" b="1" kern="0" baseline="-25000" dirty="0" smtClean="0">
                <a:solidFill>
                  <a:srgbClr val="0000FF"/>
                </a:solidFill>
                <a:latin typeface="Times New Roman" panose="02020603050405020304" pitchFamily="18" charset="0"/>
                <a:cs typeface="Times New Roman" panose="02020603050405020304" pitchFamily="18" charset="0"/>
              </a:rPr>
              <a:t>0</a:t>
            </a:r>
          </a:p>
        </p:txBody>
      </p:sp>
      <mc:AlternateContent xmlns:mc="http://schemas.openxmlformats.org/markup-compatibility/2006" xmlns:a14="http://schemas.microsoft.com/office/drawing/2010/main">
        <mc:Choice Requires="a14">
          <p:sp>
            <p:nvSpPr>
              <p:cNvPr id="9" name="文本框 8"/>
              <p:cNvSpPr txBox="1"/>
              <p:nvPr/>
            </p:nvSpPr>
            <p:spPr>
              <a:xfrm>
                <a:off x="228600" y="3048000"/>
                <a:ext cx="4961607" cy="756041"/>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𝑸</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n-US" altLang="zh-CN" sz="2400" b="1" i="1">
                                  <a:latin typeface="Cambria Math" panose="02040503050406030204" pitchFamily="18" charset="0"/>
                                </a:rPr>
                                <m:t>𝟎</m:t>
                              </m:r>
                            </m:sub>
                          </m:sSub>
                        </m:num>
                        <m:den>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𝑳</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𝟏</m:t>
                          </m:r>
                        </m:num>
                        <m:den>
                          <m:sSub>
                            <m:sSubPr>
                              <m:ctrlPr>
                                <a:rPr lang="en-US" altLang="zh-CN" sz="2400" b="1" i="1">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𝑮</m:t>
                                  </m:r>
                                </m:e>
                                <m:sub>
                                  <m:r>
                                    <a:rPr lang="en-US" altLang="zh-CN" sz="2400" b="1" i="1">
                                      <a:latin typeface="Cambria Math" panose="02040503050406030204" pitchFamily="18" charset="0"/>
                                    </a:rPr>
                                    <m:t>𝟎</m:t>
                                  </m:r>
                                </m:sub>
                              </m:sSub>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𝑳</m:t>
                          </m:r>
                        </m:den>
                      </m:f>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n-US" altLang="zh-CN" sz="2400" b="1" i="1">
                              <a:latin typeface="Cambria Math" panose="02040503050406030204" pitchFamily="18" charset="0"/>
                            </a:rPr>
                            <m:t>𝟎</m:t>
                          </m:r>
                        </m:sub>
                      </m:sSub>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𝑪</m:t>
                      </m:r>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𝑪</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𝑮</m:t>
                              </m:r>
                            </m:e>
                            <m:sub>
                              <m:r>
                                <a:rPr lang="en-US" altLang="zh-CN" sz="2400" b="1" i="1">
                                  <a:latin typeface="Cambria Math" panose="02040503050406030204" pitchFamily="18" charset="0"/>
                                </a:rPr>
                                <m:t>𝟎</m:t>
                              </m:r>
                            </m:sub>
                          </m:sSub>
                        </m:den>
                      </m:f>
                    </m:oMath>
                  </m:oMathPara>
                </a14:m>
                <a:endParaRPr lang="zh-CN" altLang="en-US" sz="28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228600" y="3048000"/>
                <a:ext cx="4961607" cy="756041"/>
              </a:xfrm>
              <a:prstGeom prst="rect">
                <a:avLst/>
              </a:prstGeom>
              <a:blipFill>
                <a:blip r:embed="rId3"/>
                <a:stretch>
                  <a:fillRect/>
                </a:stretch>
              </a:blipFill>
            </p:spPr>
            <p:txBody>
              <a:bodyPr/>
              <a:lstStyle/>
              <a:p>
                <a:r>
                  <a:rPr lang="zh-CN" altLang="en-US">
                    <a:noFill/>
                  </a:rPr>
                  <a:t> </a:t>
                </a:r>
              </a:p>
            </p:txBody>
          </p:sp>
        </mc:Fallback>
      </mc:AlternateContent>
      <p:sp>
        <p:nvSpPr>
          <p:cNvPr id="10" name="Rectangle 3"/>
          <p:cNvSpPr txBox="1">
            <a:spLocks noChangeArrowheads="1"/>
          </p:cNvSpPr>
          <p:nvPr/>
        </p:nvSpPr>
        <p:spPr bwMode="auto">
          <a:xfrm>
            <a:off x="392723" y="3810000"/>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ts val="3600"/>
              </a:lnSpc>
              <a:buFont typeface="Wingdings" panose="05000000000000000000" pitchFamily="2" charset="2"/>
              <a:buNone/>
            </a:pPr>
            <a:r>
              <a:rPr lang="zh-CN" altLang="en-US" sz="2400" b="1" kern="0" dirty="0">
                <a:solidFill>
                  <a:srgbClr val="0000FF"/>
                </a:solidFill>
                <a:latin typeface="Times New Roman" panose="02020603050405020304" pitchFamily="18" charset="0"/>
                <a:cs typeface="Times New Roman" panose="02020603050405020304" pitchFamily="18" charset="0"/>
              </a:rPr>
              <a:t>有</a:t>
            </a:r>
            <a:r>
              <a:rPr lang="zh-CN" altLang="en-US" sz="2400" b="1" kern="0" dirty="0" smtClean="0">
                <a:solidFill>
                  <a:srgbClr val="0000FF"/>
                </a:solidFill>
                <a:latin typeface="Times New Roman" panose="02020603050405020304" pitchFamily="18" charset="0"/>
                <a:cs typeface="Times New Roman" panose="02020603050405020304" pitchFamily="18" charset="0"/>
              </a:rPr>
              <a:t>载品质因数</a:t>
            </a:r>
            <a:r>
              <a:rPr lang="en-US" altLang="zh-CN" sz="2400" b="1" kern="0" dirty="0" smtClean="0">
                <a:solidFill>
                  <a:srgbClr val="0000FF"/>
                </a:solidFill>
                <a:latin typeface="Times New Roman" panose="02020603050405020304" pitchFamily="18" charset="0"/>
                <a:cs typeface="Times New Roman" panose="02020603050405020304" pitchFamily="18" charset="0"/>
              </a:rPr>
              <a:t>Q</a:t>
            </a:r>
            <a:r>
              <a:rPr lang="en-US" altLang="zh-CN" sz="2400" b="1" kern="0" baseline="-25000" dirty="0" smtClean="0">
                <a:solidFill>
                  <a:srgbClr val="0000FF"/>
                </a:solidFill>
                <a:latin typeface="Times New Roman" panose="02020603050405020304" pitchFamily="18" charset="0"/>
                <a:cs typeface="Times New Roman" panose="02020603050405020304" pitchFamily="18" charset="0"/>
              </a:rPr>
              <a:t>L</a:t>
            </a:r>
          </a:p>
        </p:txBody>
      </p:sp>
      <mc:AlternateContent xmlns:mc="http://schemas.openxmlformats.org/markup-compatibility/2006" xmlns:a14="http://schemas.microsoft.com/office/drawing/2010/main">
        <mc:Choice Requires="a14">
          <p:sp>
            <p:nvSpPr>
              <p:cNvPr id="11" name="文本框 10"/>
              <p:cNvSpPr txBox="1"/>
              <p:nvPr/>
            </p:nvSpPr>
            <p:spPr>
              <a:xfrm>
                <a:off x="296193" y="4349359"/>
                <a:ext cx="4961607" cy="756041"/>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𝑸</m:t>
                          </m:r>
                        </m:e>
                        <m:sub>
                          <m:r>
                            <m:rPr>
                              <m:sty m:val="p"/>
                            </m:rPr>
                            <a:rPr lang="en-US" altLang="zh-CN" sz="2400" b="1" i="1">
                              <a:latin typeface="Cambria Math" panose="02040503050406030204" pitchFamily="18" charset="0"/>
                            </a:rPr>
                            <m:t>L</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l-GR" altLang="zh-CN" sz="2400" b="1" i="1">
                                  <a:latin typeface="Cambria Math" panose="02040503050406030204" pitchFamily="18" charset="0"/>
                                </a:rPr>
                                <m:t>𝜮</m:t>
                              </m:r>
                            </m:sub>
                          </m:sSub>
                        </m:num>
                        <m:den>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𝑳</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𝟏</m:t>
                          </m:r>
                        </m:num>
                        <m:den>
                          <m:sSub>
                            <m:sSubPr>
                              <m:ctrlPr>
                                <a:rPr lang="en-US" altLang="zh-CN" sz="2400" b="1" i="1">
                                  <a:latin typeface="Cambria Math" panose="02040503050406030204" pitchFamily="18" charset="0"/>
                                </a:rPr>
                              </m:ctrlPr>
                            </m:sSubPr>
                            <m:e>
                              <m:sSub>
                                <m:sSubPr>
                                  <m:ctrlPr>
                                    <a:rPr lang="en-US" altLang="zh-CN" sz="2400" b="1" i="1">
                                      <a:latin typeface="Cambria Math" panose="02040503050406030204" pitchFamily="18" charset="0"/>
                                    </a:rPr>
                                  </m:ctrlPr>
                                </m:sSubPr>
                                <m:e>
                                  <m:r>
                                    <m:rPr>
                                      <m:sty m:val="p"/>
                                    </m:rPr>
                                    <a:rPr lang="en-US" altLang="zh-CN" sz="2400" b="1" i="1" smtClean="0">
                                      <a:latin typeface="Cambria Math" panose="02040503050406030204" pitchFamily="18" charset="0"/>
                                    </a:rPr>
                                    <m:t>G</m:t>
                                  </m:r>
                                </m:e>
                                <m:sub>
                                  <m:r>
                                    <a:rPr lang="el-GR" altLang="zh-CN" sz="2400" b="1" i="1">
                                      <a:latin typeface="Cambria Math" panose="02040503050406030204" pitchFamily="18" charset="0"/>
                                    </a:rPr>
                                    <m:t>𝜮</m:t>
                                  </m:r>
                                </m:sub>
                              </m:sSub>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𝑳</m:t>
                          </m:r>
                        </m:den>
                      </m:f>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l-GR" altLang="zh-CN" sz="2400" b="1" i="1">
                              <a:latin typeface="Cambria Math" panose="02040503050406030204" pitchFamily="18" charset="0"/>
                            </a:rPr>
                            <m:t>𝜮</m:t>
                          </m:r>
                        </m:sub>
                      </m:sSub>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𝑪</m:t>
                      </m:r>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𝑪</m:t>
                          </m:r>
                        </m:num>
                        <m:den>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l-GR" altLang="zh-CN" sz="2400" b="1" i="1">
                                  <a:latin typeface="Cambria Math" panose="02040503050406030204" pitchFamily="18" charset="0"/>
                                </a:rPr>
                                <m:t>𝜮</m:t>
                              </m:r>
                            </m:sub>
                          </m:sSub>
                        </m:den>
                      </m:f>
                    </m:oMath>
                  </m:oMathPara>
                </a14:m>
                <a:endParaRPr lang="zh-CN" altLang="en-US" sz="2800" b="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96193" y="4349359"/>
                <a:ext cx="4961607" cy="7560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447800" y="5410861"/>
                <a:ext cx="2209801"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m:rPr>
                              <m:sty m:val="p"/>
                            </m:rPr>
                            <a:rPr lang="en-US" altLang="zh-CN" sz="2400" b="1" i="1">
                              <a:latin typeface="Cambria Math" panose="02040503050406030204" pitchFamily="18" charset="0"/>
                            </a:rPr>
                            <m:t>R</m:t>
                          </m:r>
                        </m:e>
                        <m:sub>
                          <m:r>
                            <a:rPr lang="el-GR" altLang="zh-CN" sz="2400" b="1" i="1">
                              <a:latin typeface="Cambria Math" panose="02040503050406030204" pitchFamily="18" charset="0"/>
                            </a:rPr>
                            <m:t>𝜮</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n-US" altLang="zh-CN" sz="2400" b="1" i="1" smtClean="0">
                              <a:latin typeface="Cambria Math" panose="02040503050406030204" pitchFamily="18" charset="0"/>
                            </a:rPr>
                            <m:t>𝟎</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m:t>
                          </m:r>
                          <m:r>
                            <m:rPr>
                              <m:sty m:val="p"/>
                            </m:rPr>
                            <a:rPr lang="en-US" altLang="zh-CN" sz="2400" b="1" i="1">
                              <a:latin typeface="Cambria Math" panose="02040503050406030204" pitchFamily="18" charset="0"/>
                            </a:rPr>
                            <m:t>R</m:t>
                          </m:r>
                        </m:e>
                        <m:sub>
                          <m:r>
                            <a:rPr lang="en-US" altLang="zh-CN" sz="2400" b="1" i="1" smtClean="0">
                              <a:latin typeface="Cambria Math" panose="02040503050406030204" pitchFamily="18" charset="0"/>
                            </a:rPr>
                            <m:t>𝑺</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m:t>
                          </m:r>
                          <m:r>
                            <m:rPr>
                              <m:sty m:val="p"/>
                            </m:rPr>
                            <a:rPr lang="en-US" altLang="zh-CN" sz="2400" b="1" i="1">
                              <a:latin typeface="Cambria Math" panose="02040503050406030204" pitchFamily="18" charset="0"/>
                            </a:rPr>
                            <m:t>R</m:t>
                          </m:r>
                        </m:e>
                        <m:sub>
                          <m:r>
                            <a:rPr lang="en-US" altLang="zh-CN" sz="2400" b="1" i="1" smtClean="0">
                              <a:latin typeface="Cambria Math" panose="02040503050406030204" pitchFamily="18" charset="0"/>
                            </a:rPr>
                            <m:t>𝑳</m:t>
                          </m:r>
                        </m:sub>
                      </m:sSub>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447800" y="5410861"/>
                <a:ext cx="2209801" cy="369332"/>
              </a:xfrm>
              <a:prstGeom prst="rect">
                <a:avLst/>
              </a:prstGeom>
              <a:blipFill>
                <a:blip r:embed="rId5"/>
                <a:stretch>
                  <a:fillRect l="-2486" r="-552" b="-38333"/>
                </a:stretch>
              </a:blipFill>
            </p:spPr>
            <p:txBody>
              <a:bodyPr/>
              <a:lstStyle/>
              <a:p>
                <a:r>
                  <a:rPr lang="zh-CN" altLang="en-US">
                    <a:noFill/>
                  </a:rPr>
                  <a:t> </a:t>
                </a:r>
              </a:p>
            </p:txBody>
          </p:sp>
        </mc:Fallback>
      </mc:AlternateContent>
      <p:sp>
        <p:nvSpPr>
          <p:cNvPr id="13" name="Rectangle 3"/>
          <p:cNvSpPr txBox="1">
            <a:spLocks noChangeArrowheads="1"/>
          </p:cNvSpPr>
          <p:nvPr/>
        </p:nvSpPr>
        <p:spPr bwMode="auto">
          <a:xfrm>
            <a:off x="386861" y="5351024"/>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ts val="3600"/>
              </a:lnSpc>
              <a:buFont typeface="Wingdings" panose="05000000000000000000" pitchFamily="2" charset="2"/>
              <a:buNone/>
            </a:pPr>
            <a:r>
              <a:rPr lang="zh-CN" altLang="en-US" sz="2400" b="1" kern="0" dirty="0" smtClean="0">
                <a:latin typeface="Times New Roman" panose="02020603050405020304" pitchFamily="18" charset="0"/>
                <a:cs typeface="Times New Roman" panose="02020603050405020304" pitchFamily="18" charset="0"/>
              </a:rPr>
              <a:t>其中：</a:t>
            </a:r>
            <a:endParaRPr lang="en-US" altLang="zh-CN" sz="2400" b="1" kern="0" baseline="-25000" dirty="0" smtClean="0">
              <a:latin typeface="Times New Roman" panose="02020603050405020304" pitchFamily="18" charset="0"/>
              <a:cs typeface="Times New Roman" panose="02020603050405020304" pitchFamily="18" charset="0"/>
            </a:endParaRPr>
          </a:p>
        </p:txBody>
      </p:sp>
      <p:sp>
        <p:nvSpPr>
          <p:cNvPr id="2" name="矩形 1"/>
          <p:cNvSpPr/>
          <p:nvPr/>
        </p:nvSpPr>
        <p:spPr>
          <a:xfrm>
            <a:off x="3715377" y="5334000"/>
            <a:ext cx="494046" cy="490519"/>
          </a:xfrm>
          <a:prstGeom prst="rect">
            <a:avLst/>
          </a:prstGeom>
        </p:spPr>
        <p:txBody>
          <a:bodyPr wrap="none">
            <a:spAutoFit/>
          </a:bodyPr>
          <a:lstStyle/>
          <a:p>
            <a:pPr algn="just">
              <a:lnSpc>
                <a:spcPts val="3600"/>
              </a:lnSpc>
              <a:buFont typeface="Wingdings" panose="05000000000000000000" pitchFamily="2" charset="2"/>
              <a:buNone/>
            </a:pPr>
            <a:r>
              <a:rPr lang="zh-CN" altLang="en-US" sz="2400" b="1" kern="0" dirty="0" smtClean="0">
                <a:latin typeface="Times New Roman" panose="02020603050405020304" pitchFamily="18" charset="0"/>
                <a:cs typeface="Times New Roman" panose="02020603050405020304" pitchFamily="18" charset="0"/>
              </a:rPr>
              <a:t>或</a:t>
            </a:r>
            <a:endParaRPr lang="en-US" altLang="zh-CN" sz="2400" b="1" kern="0"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p:cNvSpPr txBox="1"/>
              <p:nvPr/>
            </p:nvSpPr>
            <p:spPr>
              <a:xfrm>
                <a:off x="4495800" y="5394593"/>
                <a:ext cx="2819400"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m:rPr>
                              <m:sty m:val="p"/>
                            </m:rPr>
                            <a:rPr lang="en-US" altLang="zh-CN" sz="2400" b="1" i="1">
                              <a:latin typeface="Cambria Math" panose="02040503050406030204" pitchFamily="18" charset="0"/>
                            </a:rPr>
                            <m:t>G</m:t>
                          </m:r>
                        </m:e>
                        <m:sub>
                          <m:r>
                            <a:rPr lang="el-GR" altLang="zh-CN" sz="2400" b="1" i="1">
                              <a:latin typeface="Cambria Math" panose="02040503050406030204" pitchFamily="18" charset="0"/>
                            </a:rPr>
                            <m:t>𝜮</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smtClean="0">
                              <a:latin typeface="Cambria Math" panose="02040503050406030204" pitchFamily="18" charset="0"/>
                            </a:rPr>
                            <m:t>G</m:t>
                          </m:r>
                        </m:e>
                        <m:sub>
                          <m:r>
                            <a:rPr lang="en-US" altLang="zh-CN" sz="2400" b="1" i="1" smtClean="0">
                              <a:latin typeface="Cambria Math" panose="02040503050406030204" pitchFamily="18" charset="0"/>
                            </a:rPr>
                            <m:t>𝟎</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m:t>
                          </m:r>
                          <m:r>
                            <m:rPr>
                              <m:sty m:val="p"/>
                            </m:rPr>
                            <a:rPr lang="en-US" altLang="zh-CN" sz="2400" b="1" i="1">
                              <a:latin typeface="Cambria Math" panose="02040503050406030204" pitchFamily="18" charset="0"/>
                            </a:rPr>
                            <m:t>G</m:t>
                          </m:r>
                        </m:e>
                        <m:sub>
                          <m:r>
                            <a:rPr lang="en-US" altLang="zh-CN" sz="2400" b="1" i="1" smtClean="0">
                              <a:latin typeface="Cambria Math" panose="02040503050406030204" pitchFamily="18" charset="0"/>
                            </a:rPr>
                            <m:t>𝑺</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m:t>
                          </m:r>
                          <m:r>
                            <m:rPr>
                              <m:sty m:val="p"/>
                            </m:rPr>
                            <a:rPr lang="en-US" altLang="zh-CN" sz="2400" b="1" i="1">
                              <a:latin typeface="Cambria Math" panose="02040503050406030204" pitchFamily="18" charset="0"/>
                            </a:rPr>
                            <m:t>G</m:t>
                          </m:r>
                        </m:e>
                        <m:sub>
                          <m:r>
                            <a:rPr lang="en-US" altLang="zh-CN" sz="2400" b="1" i="1" smtClean="0">
                              <a:latin typeface="Cambria Math" panose="02040503050406030204" pitchFamily="18" charset="0"/>
                            </a:rPr>
                            <m:t>𝑳</m:t>
                          </m:r>
                        </m:sub>
                      </m:sSub>
                    </m:oMath>
                  </m:oMathPara>
                </a14:m>
                <a:endParaRPr lang="zh-CN" altLang="en-US" sz="28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4495800" y="5394593"/>
                <a:ext cx="2819400" cy="369332"/>
              </a:xfrm>
              <a:prstGeom prst="rect">
                <a:avLst/>
              </a:prstGeom>
              <a:blipFill>
                <a:blip r:embed="rId6"/>
                <a:stretch>
                  <a:fillRect b="-18033"/>
                </a:stretch>
              </a:blipFill>
            </p:spPr>
            <p:txBody>
              <a:bodyPr/>
              <a:lstStyle/>
              <a:p>
                <a:r>
                  <a:rPr lang="zh-CN" altLang="en-US">
                    <a:noFill/>
                  </a:rPr>
                  <a:t> </a:t>
                </a:r>
              </a:p>
            </p:txBody>
          </p:sp>
        </mc:Fallback>
      </mc:AlternateContent>
      <p:sp>
        <p:nvSpPr>
          <p:cNvPr id="16" name="Rectangle 3"/>
          <p:cNvSpPr txBox="1">
            <a:spLocks noChangeArrowheads="1"/>
          </p:cNvSpPr>
          <p:nvPr/>
        </p:nvSpPr>
        <p:spPr bwMode="auto">
          <a:xfrm>
            <a:off x="76200" y="5884356"/>
            <a:ext cx="8729587" cy="95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ts val="3600"/>
              </a:lnSpc>
              <a:buFont typeface="Wingdings" panose="05000000000000000000" pitchFamily="2" charset="2"/>
              <a:buNone/>
            </a:pPr>
            <a:r>
              <a:rPr lang="zh-CN" altLang="en-US" sz="2400" b="1" kern="0" dirty="0" smtClean="0">
                <a:latin typeface="Times New Roman" panose="02020603050405020304" pitchFamily="18" charset="0"/>
                <a:cs typeface="Times New Roman" panose="02020603050405020304" pitchFamily="18" charset="0"/>
              </a:rPr>
              <a:t>           很显然，</a:t>
            </a:r>
            <a:r>
              <a:rPr lang="en-US" altLang="zh-CN" sz="2400" b="1" kern="0" dirty="0" smtClean="0">
                <a:latin typeface="Times New Roman" panose="02020603050405020304" pitchFamily="18" charset="0"/>
                <a:cs typeface="Times New Roman" panose="02020603050405020304" pitchFamily="18" charset="0"/>
              </a:rPr>
              <a:t>Q</a:t>
            </a:r>
            <a:r>
              <a:rPr lang="en-US" altLang="zh-CN" sz="2400" b="1" kern="0" baseline="-25000" dirty="0" smtClean="0">
                <a:latin typeface="Times New Roman" panose="02020603050405020304" pitchFamily="18" charset="0"/>
                <a:cs typeface="Times New Roman" panose="02020603050405020304" pitchFamily="18" charset="0"/>
              </a:rPr>
              <a:t>L</a:t>
            </a:r>
            <a:r>
              <a:rPr lang="en-US" altLang="zh-CN" sz="2400" b="1" kern="0" dirty="0" smtClean="0">
                <a:latin typeface="Times New Roman" panose="02020603050405020304" pitchFamily="18" charset="0"/>
                <a:cs typeface="Times New Roman" panose="02020603050405020304" pitchFamily="18" charset="0"/>
              </a:rPr>
              <a:t>&lt;Q</a:t>
            </a:r>
            <a:r>
              <a:rPr lang="en-US" altLang="zh-CN" sz="2400" b="1" kern="0" baseline="-25000" dirty="0">
                <a:latin typeface="Times New Roman" panose="02020603050405020304" pitchFamily="18" charset="0"/>
                <a:cs typeface="Times New Roman" panose="02020603050405020304" pitchFamily="18" charset="0"/>
              </a:rPr>
              <a:t>0</a:t>
            </a:r>
            <a:r>
              <a:rPr lang="zh-CN" altLang="en-US" sz="2400" b="1" kern="0" dirty="0" smtClean="0">
                <a:latin typeface="Times New Roman" panose="02020603050405020304" pitchFamily="18" charset="0"/>
                <a:cs typeface="Times New Roman" panose="02020603050405020304" pitchFamily="18" charset="0"/>
              </a:rPr>
              <a:t>，即有载时，电路通频带比无载时要宽，选择性要差。</a:t>
            </a:r>
            <a:endParaRPr lang="en-US" altLang="zh-CN" sz="2400" b="1" kern="0" baseline="-25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27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152400" y="3902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48" name="Rectangle 4"/>
          <p:cNvSpPr>
            <a:spLocks noChangeArrowheads="1"/>
          </p:cNvSpPr>
          <p:nvPr/>
        </p:nvSpPr>
        <p:spPr bwMode="auto">
          <a:xfrm>
            <a:off x="-152400" y="3902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49" name="Rectangle 5"/>
          <p:cNvSpPr>
            <a:spLocks noChangeArrowheads="1"/>
          </p:cNvSpPr>
          <p:nvPr/>
        </p:nvSpPr>
        <p:spPr bwMode="auto">
          <a:xfrm>
            <a:off x="-152400" y="3888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3175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721" y="1410327"/>
            <a:ext cx="3693335" cy="219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6" name="Rectangle 12"/>
          <p:cNvSpPr>
            <a:spLocks noChangeArrowheads="1"/>
          </p:cNvSpPr>
          <p:nvPr/>
        </p:nvSpPr>
        <p:spPr bwMode="auto">
          <a:xfrm>
            <a:off x="263769" y="1871146"/>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dirty="0"/>
              <a:t>求：</a:t>
            </a:r>
          </a:p>
        </p:txBody>
      </p:sp>
      <mc:AlternateContent xmlns:mc="http://schemas.openxmlformats.org/markup-compatibility/2006" xmlns:a14="http://schemas.microsoft.com/office/drawing/2010/main">
        <mc:Choice Requires="a14">
          <p:sp>
            <p:nvSpPr>
              <p:cNvPr id="31757" name="Rectangle 13"/>
              <p:cNvSpPr>
                <a:spLocks noChangeArrowheads="1"/>
              </p:cNvSpPr>
              <p:nvPr/>
            </p:nvSpPr>
            <p:spPr bwMode="auto">
              <a:xfrm>
                <a:off x="890885" y="1858044"/>
                <a:ext cx="2887265"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zh-CN" altLang="zh-CN" sz="2400" b="1" dirty="0" smtClean="0">
                    <a:latin typeface="楷体_GB2312" pitchFamily="1" charset="-122"/>
                  </a:rPr>
                  <a:t>(1)</a:t>
                </a:r>
                <a:r>
                  <a:rPr lang="zh-CN" altLang="zh-CN" sz="2400" b="1" dirty="0"/>
                  <a:t>回路谐振频率</a:t>
                </a:r>
                <a14:m>
                  <m:oMath xmlns:m="http://schemas.openxmlformats.org/officeDocument/2006/math">
                    <m:sSub>
                      <m:sSubPr>
                        <m:ctrlPr>
                          <a:rPr lang="en-US" altLang="zh-CN" sz="2400" b="1" i="1" dirty="0" smtClean="0">
                            <a:latin typeface="Cambria Math" panose="02040503050406030204" pitchFamily="18" charset="0"/>
                          </a:rPr>
                        </m:ctrlPr>
                      </m:sSubPr>
                      <m:e>
                        <m:r>
                          <a:rPr lang="zh-CN" altLang="en-US" sz="2400" b="1" i="1" dirty="0" smtClean="0">
                            <a:latin typeface="Cambria Math" panose="02040503050406030204" pitchFamily="18" charset="0"/>
                          </a:rPr>
                          <m:t>𝝎</m:t>
                        </m:r>
                      </m:e>
                      <m:sub>
                        <m:r>
                          <a:rPr lang="en-US" altLang="zh-CN" sz="2400" b="1" i="1" dirty="0" smtClean="0">
                            <a:latin typeface="Cambria Math" panose="02040503050406030204" pitchFamily="18" charset="0"/>
                          </a:rPr>
                          <m:t>𝟎</m:t>
                        </m:r>
                      </m:sub>
                    </m:sSub>
                  </m:oMath>
                </a14:m>
                <a:endParaRPr lang="zh-CN" altLang="zh-CN" sz="2400" b="1" dirty="0"/>
              </a:p>
            </p:txBody>
          </p:sp>
        </mc:Choice>
        <mc:Fallback xmlns="">
          <p:sp>
            <p:nvSpPr>
              <p:cNvPr id="31757" name="Rectangle 13"/>
              <p:cNvSpPr>
                <a:spLocks noRot="1" noChangeAspect="1" noMove="1" noResize="1" noEditPoints="1" noAdjustHandles="1" noChangeArrowheads="1" noChangeShapeType="1" noTextEdit="1"/>
              </p:cNvSpPr>
              <p:nvPr/>
            </p:nvSpPr>
            <p:spPr bwMode="auto">
              <a:xfrm>
                <a:off x="890885" y="1858044"/>
                <a:ext cx="2887265" cy="461665"/>
              </a:xfrm>
              <a:prstGeom prst="rect">
                <a:avLst/>
              </a:prstGeom>
              <a:blipFill rotWithShape="0">
                <a:blip r:embed="rId3"/>
                <a:stretch>
                  <a:fillRect l="-3165" t="-14474"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758" name="Rectangle 14"/>
              <p:cNvSpPr>
                <a:spLocks noChangeArrowheads="1"/>
              </p:cNvSpPr>
              <p:nvPr/>
            </p:nvSpPr>
            <p:spPr bwMode="auto">
              <a:xfrm>
                <a:off x="890885" y="2398435"/>
                <a:ext cx="339862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zh-CN" altLang="zh-CN" sz="2400" b="1" dirty="0" smtClean="0">
                    <a:latin typeface="楷体_GB2312" pitchFamily="1" charset="-122"/>
                  </a:rPr>
                  <a:t>(2)</a:t>
                </a:r>
                <a:r>
                  <a:rPr lang="zh-CN" altLang="zh-CN" sz="2400" b="1" dirty="0">
                    <a:latin typeface="Times New Roman" panose="02020603050405020304" pitchFamily="18" charset="0"/>
                    <a:cs typeface="Times New Roman" panose="02020603050405020304" pitchFamily="18" charset="0"/>
                  </a:rPr>
                  <a:t>回路3dB带宽</a:t>
                </a:r>
                <a14:m>
                  <m:oMath xmlns:m="http://schemas.openxmlformats.org/officeDocument/2006/math">
                    <m:sSub>
                      <m:sSubPr>
                        <m:ctrlPr>
                          <a:rPr lang="en-US" altLang="zh-CN" sz="2400" b="1" i="1" dirty="0">
                            <a:latin typeface="Cambria Math" panose="02040503050406030204" pitchFamily="18" charset="0"/>
                          </a:rPr>
                        </m:ctrlPr>
                      </m:sSubPr>
                      <m:e>
                        <m:r>
                          <a:rPr lang="en-US" altLang="zh-CN" sz="2400" b="1" i="1" dirty="0" smtClean="0">
                            <a:latin typeface="Cambria Math" panose="02040503050406030204" pitchFamily="18" charset="0"/>
                          </a:rPr>
                          <m:t>𝑩𝑾</m:t>
                        </m:r>
                      </m:e>
                      <m:sub>
                        <m:r>
                          <a:rPr lang="en-US" altLang="zh-CN" sz="2400" b="1" i="1" dirty="0" smtClean="0">
                            <a:latin typeface="Cambria Math" panose="02040503050406030204" pitchFamily="18" charset="0"/>
                          </a:rPr>
                          <m:t>𝟑</m:t>
                        </m:r>
                        <m:r>
                          <a:rPr lang="en-US" altLang="zh-CN" sz="2400" b="1" i="1" dirty="0">
                            <a:latin typeface="Cambria Math" panose="02040503050406030204" pitchFamily="18" charset="0"/>
                          </a:rPr>
                          <m:t>𝒅𝑩</m:t>
                        </m:r>
                      </m:sub>
                    </m:sSub>
                  </m:oMath>
                </a14:m>
                <a:endParaRPr lang="zh-CN" altLang="zh-CN" sz="2400" b="1" dirty="0"/>
              </a:p>
            </p:txBody>
          </p:sp>
        </mc:Choice>
        <mc:Fallback xmlns="">
          <p:sp>
            <p:nvSpPr>
              <p:cNvPr id="31758" name="Rectangle 14"/>
              <p:cNvSpPr>
                <a:spLocks noRot="1" noChangeAspect="1" noMove="1" noResize="1" noEditPoints="1" noAdjustHandles="1" noChangeArrowheads="1" noChangeShapeType="1" noTextEdit="1"/>
              </p:cNvSpPr>
              <p:nvPr/>
            </p:nvSpPr>
            <p:spPr bwMode="auto">
              <a:xfrm>
                <a:off x="890885" y="2398435"/>
                <a:ext cx="3398623" cy="461665"/>
              </a:xfrm>
              <a:prstGeom prst="rect">
                <a:avLst/>
              </a:prstGeom>
              <a:blipFill rotWithShape="0">
                <a:blip r:embed="rId4"/>
                <a:stretch>
                  <a:fillRect l="-2688"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1760" name="Rectangle 16"/>
          <p:cNvSpPr>
            <a:spLocks noChangeArrowheads="1"/>
          </p:cNvSpPr>
          <p:nvPr/>
        </p:nvSpPr>
        <p:spPr bwMode="auto">
          <a:xfrm>
            <a:off x="-152400" y="3888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62" name="Rectangle 18"/>
          <p:cNvSpPr>
            <a:spLocks noChangeArrowheads="1"/>
          </p:cNvSpPr>
          <p:nvPr/>
        </p:nvSpPr>
        <p:spPr bwMode="auto">
          <a:xfrm>
            <a:off x="-152400" y="3888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64" name="Rectangle 20"/>
          <p:cNvSpPr>
            <a:spLocks noChangeArrowheads="1"/>
          </p:cNvSpPr>
          <p:nvPr/>
        </p:nvSpPr>
        <p:spPr bwMode="auto">
          <a:xfrm>
            <a:off x="-152400" y="3902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228600" y="796200"/>
                <a:ext cx="8610600" cy="1015663"/>
              </a:xfrm>
              <a:prstGeom prst="rect">
                <a:avLst/>
              </a:prstGeom>
              <a:noFill/>
            </p:spPr>
            <p:txBody>
              <a:bodyPr wrap="square" rtlCol="0">
                <a:spAutoFit/>
              </a:bodyPr>
              <a:lstStyle/>
              <a:p>
                <a:pPr>
                  <a:lnSpc>
                    <a:spcPts val="3600"/>
                  </a:lnSpc>
                </a:pPr>
                <a:r>
                  <a:rPr lang="zh-CN" altLang="en-US" sz="2400" b="1" dirty="0" smtClean="0">
                    <a:solidFill>
                      <a:srgbClr val="0000FF"/>
                    </a:solidFill>
                  </a:rPr>
                  <a:t>例：</a:t>
                </a:r>
                <a:r>
                  <a:rPr lang="zh-CN" altLang="zh-CN" sz="2400" b="1" dirty="0"/>
                  <a:t>并联谐振回路均无</a:t>
                </a:r>
                <a:r>
                  <a:rPr lang="zh-CN" altLang="zh-CN" sz="2400" b="1" dirty="0" smtClean="0"/>
                  <a:t>损</a:t>
                </a:r>
                <a:r>
                  <a:rPr lang="zh-CN" altLang="en-US" sz="2400" b="1" dirty="0"/>
                  <a:t>耗</a:t>
                </a:r>
                <a14:m>
                  <m:oMath xmlns:m="http://schemas.openxmlformats.org/officeDocument/2006/math">
                    <m:r>
                      <a:rPr lang="en-US" altLang="zh-CN" sz="2400" b="1" i="1" dirty="0">
                        <a:latin typeface="Cambria Math" panose="02040503050406030204" pitchFamily="18" charset="0"/>
                      </a:rPr>
                      <m:t>𝑳</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𝟏𝟎</m:t>
                    </m:r>
                    <m:r>
                      <a:rPr lang="zh-CN" altLang="en-US" sz="2400" b="1" i="1" dirty="0">
                        <a:latin typeface="Cambria Math" panose="02040503050406030204" pitchFamily="18" charset="0"/>
                      </a:rPr>
                      <m:t>𝝁</m:t>
                    </m:r>
                    <m:r>
                      <a:rPr lang="en-US" altLang="zh-CN" sz="2400" b="1" i="1" dirty="0">
                        <a:latin typeface="Cambria Math" panose="02040503050406030204" pitchFamily="18" charset="0"/>
                      </a:rPr>
                      <m:t>𝑯</m:t>
                    </m:r>
                  </m:oMath>
                </a14:m>
                <a:r>
                  <a:rPr lang="zh-CN" altLang="en-US" sz="2400" b="1" dirty="0" smtClean="0"/>
                  <a:t>，</a:t>
                </a:r>
                <a14:m>
                  <m:oMath xmlns:m="http://schemas.openxmlformats.org/officeDocument/2006/math">
                    <m:r>
                      <a:rPr lang="en-US" altLang="zh-CN" sz="2400" b="1" i="1" dirty="0">
                        <a:latin typeface="Cambria Math" panose="02040503050406030204" pitchFamily="18" charset="0"/>
                      </a:rPr>
                      <m:t>𝑪</m:t>
                    </m:r>
                    <m:r>
                      <a:rPr lang="en-US" altLang="zh-CN" sz="2400" b="1" i="1" dirty="0">
                        <a:latin typeface="Cambria Math" panose="02040503050406030204" pitchFamily="18" charset="0"/>
                      </a:rPr>
                      <m:t>=</m:t>
                    </m:r>
                    <m:r>
                      <a:rPr lang="en-US" altLang="zh-CN" sz="2400" b="1" i="1" dirty="0" smtClean="0">
                        <a:latin typeface="Cambria Math" panose="02040503050406030204" pitchFamily="18" charset="0"/>
                      </a:rPr>
                      <m:t>𝟑𝟎𝟎</m:t>
                    </m:r>
                    <m:r>
                      <a:rPr lang="en-US" altLang="zh-CN" sz="2400" b="1" i="1" dirty="0">
                        <a:latin typeface="Cambria Math" panose="02040503050406030204" pitchFamily="18" charset="0"/>
                      </a:rPr>
                      <m:t>𝒑𝑭</m:t>
                    </m:r>
                  </m:oMath>
                </a14:m>
                <a:r>
                  <a:rPr lang="zh-CN" altLang="en-US" sz="2400" b="1" dirty="0" smtClean="0"/>
                  <a:t>，负载电阻</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a:latin typeface="Cambria Math" panose="02040503050406030204" pitchFamily="18" charset="0"/>
                          </a:rPr>
                          <m:t>𝑹</m:t>
                        </m:r>
                      </m:e>
                      <m:sub>
                        <m:r>
                          <a:rPr lang="en-US" altLang="zh-CN" sz="2400" b="1" i="1" dirty="0">
                            <a:latin typeface="Cambria Math" panose="02040503050406030204" pitchFamily="18" charset="0"/>
                          </a:rPr>
                          <m:t>𝑳</m:t>
                        </m:r>
                      </m:sub>
                    </m:sSub>
                    <m:r>
                      <a:rPr lang="en-US" altLang="zh-CN" sz="2400" b="1" i="1" dirty="0">
                        <a:latin typeface="Cambria Math" panose="02040503050406030204" pitchFamily="18" charset="0"/>
                      </a:rPr>
                      <m:t>=</m:t>
                    </m:r>
                    <m:r>
                      <a:rPr lang="en-US" altLang="zh-CN" sz="2400" b="1" i="1" dirty="0" smtClean="0">
                        <a:latin typeface="Cambria Math" panose="02040503050406030204" pitchFamily="18" charset="0"/>
                      </a:rPr>
                      <m:t>𝟓</m:t>
                    </m:r>
                    <m:r>
                      <a:rPr lang="en-US" altLang="zh-CN" sz="2400" b="1" i="1" dirty="0" smtClean="0">
                        <a:latin typeface="Cambria Math" panose="02040503050406030204" pitchFamily="18" charset="0"/>
                      </a:rPr>
                      <m:t>𝒌</m:t>
                    </m:r>
                    <m:r>
                      <a:rPr lang="el-GR" altLang="zh-CN" sz="2400" b="1" i="1" dirty="0">
                        <a:latin typeface="Cambria Math" panose="02040503050406030204" pitchFamily="18" charset="0"/>
                      </a:rPr>
                      <m:t>𝜴</m:t>
                    </m:r>
                  </m:oMath>
                </a14:m>
                <a:r>
                  <a:rPr lang="en-US" altLang="zh-CN" sz="2400" b="1" dirty="0" smtClean="0"/>
                  <a:t>,</a:t>
                </a:r>
                <a:r>
                  <a:rPr lang="zh-CN" altLang="en-US" sz="2400" b="1" dirty="0" smtClean="0"/>
                  <a:t>如图所示：</a:t>
                </a:r>
                <a:endParaRPr lang="en-US" altLang="zh-CN" sz="2400" b="1" dirty="0" smtClean="0"/>
              </a:p>
            </p:txBody>
          </p:sp>
        </mc:Choice>
        <mc:Fallback xmlns="">
          <p:sp>
            <p:nvSpPr>
              <p:cNvPr id="2" name="文本框 1"/>
              <p:cNvSpPr txBox="1">
                <a:spLocks noRot="1" noChangeAspect="1" noMove="1" noResize="1" noEditPoints="1" noAdjustHandles="1" noChangeArrowheads="1" noChangeShapeType="1" noTextEdit="1"/>
              </p:cNvSpPr>
              <p:nvPr/>
            </p:nvSpPr>
            <p:spPr>
              <a:xfrm>
                <a:off x="228600" y="796200"/>
                <a:ext cx="8610600" cy="1015663"/>
              </a:xfrm>
              <a:prstGeom prst="rect">
                <a:avLst/>
              </a:prstGeom>
              <a:blipFill rotWithShape="0">
                <a:blip r:embed="rId5"/>
                <a:stretch>
                  <a:fillRect l="-1133" t="-2410" r="-992" b="-9036"/>
                </a:stretch>
              </a:blipFill>
            </p:spPr>
            <p:txBody>
              <a:bodyPr/>
              <a:lstStyle/>
              <a:p>
                <a:r>
                  <a:rPr lang="zh-CN" altLang="en-US">
                    <a:noFill/>
                  </a:rPr>
                  <a:t> </a:t>
                </a:r>
              </a:p>
            </p:txBody>
          </p:sp>
        </mc:Fallback>
      </mc:AlternateContent>
      <p:sp>
        <p:nvSpPr>
          <p:cNvPr id="25" name="Rectangle 12"/>
          <p:cNvSpPr>
            <a:spLocks noChangeArrowheads="1"/>
          </p:cNvSpPr>
          <p:nvPr/>
        </p:nvSpPr>
        <p:spPr bwMode="auto">
          <a:xfrm>
            <a:off x="252452" y="281972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t>解</a:t>
            </a:r>
            <a:r>
              <a:rPr lang="zh-CN" altLang="zh-CN" sz="2400" b="1" dirty="0" smtClean="0"/>
              <a:t>：</a:t>
            </a:r>
            <a:endParaRPr lang="zh-CN" altLang="zh-CN" sz="2400" b="1" dirty="0"/>
          </a:p>
        </p:txBody>
      </p:sp>
      <p:sp>
        <p:nvSpPr>
          <p:cNvPr id="6" name="矩形 5"/>
          <p:cNvSpPr/>
          <p:nvPr/>
        </p:nvSpPr>
        <p:spPr>
          <a:xfrm>
            <a:off x="890885" y="2826694"/>
            <a:ext cx="1415772" cy="461665"/>
          </a:xfrm>
          <a:prstGeom prst="rect">
            <a:avLst/>
          </a:prstGeom>
        </p:spPr>
        <p:txBody>
          <a:bodyPr wrap="none">
            <a:spAutoFit/>
          </a:bodyPr>
          <a:lstStyle/>
          <a:p>
            <a:r>
              <a:rPr lang="zh-CN" altLang="zh-CN" sz="2400" b="1" dirty="0">
                <a:solidFill>
                  <a:srgbClr val="0000FF"/>
                </a:solidFill>
              </a:rPr>
              <a:t>谐振频率</a:t>
            </a:r>
          </a:p>
        </p:txBody>
      </p:sp>
      <mc:AlternateContent xmlns:mc="http://schemas.openxmlformats.org/markup-compatibility/2006" xmlns:a14="http://schemas.microsoft.com/office/drawing/2010/main">
        <mc:Choice Requires="a14">
          <p:sp>
            <p:nvSpPr>
              <p:cNvPr id="34" name="文本框 33"/>
              <p:cNvSpPr txBox="1"/>
              <p:nvPr/>
            </p:nvSpPr>
            <p:spPr>
              <a:xfrm>
                <a:off x="419187" y="3398707"/>
                <a:ext cx="8763000" cy="7629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ad>
                            <m:radPr>
                              <m:degHide m:val="on"/>
                              <m:ctrlPr>
                                <a:rPr lang="en-US" altLang="zh-CN" sz="2400" b="1" i="1">
                                  <a:latin typeface="Cambria Math" panose="02040503050406030204" pitchFamily="18" charset="0"/>
                                </a:rPr>
                              </m:ctrlPr>
                            </m:radPr>
                            <m:deg/>
                            <m:e>
                              <m:r>
                                <m:rPr>
                                  <m:sty m:val="p"/>
                                </m:rPr>
                                <a:rPr lang="en-US" altLang="zh-CN" sz="2400" b="1" i="1">
                                  <a:latin typeface="Cambria Math" panose="02040503050406030204" pitchFamily="18" charset="0"/>
                                </a:rPr>
                                <m:t>LC</m:t>
                              </m:r>
                            </m:e>
                          </m:rad>
                        </m:den>
                      </m:f>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ad>
                            <m:radPr>
                              <m:degHide m:val="on"/>
                              <m:ctrlPr>
                                <a:rPr lang="en-US" altLang="zh-CN" sz="2400" b="1" i="1">
                                  <a:latin typeface="Cambria Math" panose="02040503050406030204" pitchFamily="18" charset="0"/>
                                </a:rPr>
                              </m:ctrlPr>
                            </m:radPr>
                            <m:deg/>
                            <m:e>
                              <m:r>
                                <a:rPr lang="en-US" altLang="zh-CN" sz="2400" b="1" i="1">
                                  <a:latin typeface="Cambria Math" panose="02040503050406030204" pitchFamily="18" charset="0"/>
                                </a:rPr>
                                <m:t>𝟏𝟎</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𝟔</m:t>
                                  </m:r>
                                </m:sup>
                              </m:s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𝟑𝟎𝟎</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𝟏𝟐</m:t>
                                  </m:r>
                                </m:sup>
                              </m:sSup>
                            </m:e>
                          </m:rad>
                        </m:den>
                      </m:f>
                      <m:r>
                        <a:rPr lang="en-US" altLang="zh-CN" sz="2400" b="1" i="1">
                          <a:latin typeface="Cambria Math" panose="02040503050406030204" pitchFamily="18" charset="0"/>
                        </a:rPr>
                        <m:t>=</m:t>
                      </m:r>
                      <m:r>
                        <a:rPr lang="en-US" altLang="zh-CN" sz="2400" b="1" i="1">
                          <a:latin typeface="Cambria Math" panose="02040503050406030204" pitchFamily="18" charset="0"/>
                        </a:rPr>
                        <m:t>𝟏𝟖</m:t>
                      </m:r>
                      <m:r>
                        <a:rPr lang="en-US" altLang="zh-CN" sz="2400" b="1" i="1">
                          <a:latin typeface="Cambria Math" panose="02040503050406030204" pitchFamily="18" charset="0"/>
                        </a:rPr>
                        <m:t>.</m:t>
                      </m:r>
                      <m:r>
                        <a:rPr lang="en-US" altLang="zh-CN" sz="2400" b="1" i="1">
                          <a:latin typeface="Cambria Math" panose="02040503050406030204" pitchFamily="18" charset="0"/>
                        </a:rPr>
                        <m:t>𝟐𝟓</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a:latin typeface="Cambria Math" panose="02040503050406030204" pitchFamily="18" charset="0"/>
                              <a:ea typeface="Cambria Math" panose="02040503050406030204" pitchFamily="18" charset="0"/>
                            </a:rPr>
                            <m:t>𝟔</m:t>
                          </m:r>
                        </m:sup>
                      </m:sSup>
                      <m:r>
                        <m:rPr>
                          <m:sty m:val="p"/>
                        </m:rPr>
                        <a:rPr lang="en-US" altLang="zh-CN" sz="2400" b="1" i="1">
                          <a:latin typeface="Cambria Math" panose="02040503050406030204" pitchFamily="18" charset="0"/>
                          <a:ea typeface="Cambria Math" panose="02040503050406030204" pitchFamily="18" charset="0"/>
                        </a:rPr>
                        <m:t>rad</m:t>
                      </m:r>
                      <m:r>
                        <a:rPr lang="en-US" altLang="zh-CN" sz="2400" b="1" i="1">
                          <a:latin typeface="Cambria Math" panose="02040503050406030204" pitchFamily="18" charset="0"/>
                          <a:ea typeface="Cambria Math" panose="02040503050406030204" pitchFamily="18" charset="0"/>
                        </a:rPr>
                        <m:t>/</m:t>
                      </m:r>
                      <m:r>
                        <m:rPr>
                          <m:sty m:val="p"/>
                        </m:rPr>
                        <a:rPr lang="en-US" altLang="zh-CN" sz="2400" b="1" i="1">
                          <a:latin typeface="Cambria Math" panose="02040503050406030204" pitchFamily="18" charset="0"/>
                          <a:ea typeface="Cambria Math" panose="02040503050406030204" pitchFamily="18" charset="0"/>
                        </a:rPr>
                        <m:t>s</m:t>
                      </m:r>
                    </m:oMath>
                  </m:oMathPara>
                </a14:m>
                <a:endParaRPr lang="zh-CN" altLang="en-US" sz="2400" b="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419187" y="3398707"/>
                <a:ext cx="8763000" cy="762966"/>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419941" y="4160496"/>
                <a:ext cx="3200400" cy="6381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a:latin typeface="Cambria Math" panose="02040503050406030204" pitchFamily="18" charset="0"/>
                                </a:rPr>
                                <m:t>𝟎</m:t>
                              </m:r>
                            </m:sub>
                          </m:sSub>
                        </m:num>
                        <m:den>
                          <m:r>
                            <a:rPr lang="en-US" altLang="zh-CN" sz="2400" b="1" i="1" smtClean="0">
                              <a:latin typeface="Cambria Math" panose="02040503050406030204" pitchFamily="18" charset="0"/>
                            </a:rPr>
                            <m:t>𝟐</m:t>
                          </m:r>
                          <m:r>
                            <a:rPr lang="zh-CN" altLang="en-US" sz="2400" b="1" i="1" smtClean="0">
                              <a:latin typeface="Cambria Math" panose="02040503050406030204" pitchFamily="18" charset="0"/>
                            </a:rPr>
                            <m:t>𝝅</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𝑴𝑯𝒛</m:t>
                      </m:r>
                    </m:oMath>
                  </m:oMathPara>
                </a14:m>
                <a:endParaRPr lang="zh-CN" altLang="en-US" sz="2400" b="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419941" y="4160496"/>
                <a:ext cx="3200400" cy="638123"/>
              </a:xfrm>
              <a:prstGeom prst="rect">
                <a:avLst/>
              </a:prstGeom>
              <a:blipFill rotWithShape="0">
                <a:blip r:embed="rId7"/>
                <a:stretch>
                  <a:fillRect/>
                </a:stretch>
              </a:blipFill>
            </p:spPr>
            <p:txBody>
              <a:bodyPr/>
              <a:lstStyle/>
              <a:p>
                <a:r>
                  <a:rPr lang="zh-CN" altLang="en-US">
                    <a:noFill/>
                  </a:rPr>
                  <a:t> </a:t>
                </a:r>
              </a:p>
            </p:txBody>
          </p:sp>
        </mc:Fallback>
      </mc:AlternateContent>
      <p:sp>
        <p:nvSpPr>
          <p:cNvPr id="3" name="文本框 2"/>
          <p:cNvSpPr txBox="1"/>
          <p:nvPr/>
        </p:nvSpPr>
        <p:spPr>
          <a:xfrm>
            <a:off x="-77937" y="3590439"/>
            <a:ext cx="685800"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矩形 18"/>
              <p:cNvSpPr/>
              <p:nvPr/>
            </p:nvSpPr>
            <p:spPr>
              <a:xfrm>
                <a:off x="855785" y="5959997"/>
                <a:ext cx="5612690" cy="89800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𝑩𝑾</m:t>
                          </m:r>
                        </m:e>
                        <m:sub>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𝒅𝑩</m:t>
                          </m:r>
                        </m:sub>
                      </m:sSub>
                      <m:r>
                        <a:rPr lang="en-US" altLang="zh-CN" sz="2400" b="1" i="1">
                          <a:latin typeface="Cambria Math" panose="02040503050406030204" pitchFamily="18" charset="0"/>
                        </a:rPr>
                        <m:t>=</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𝑸</m:t>
                                  </m:r>
                                </m:e>
                                <m:sub>
                                  <m:r>
                                    <a:rPr lang="en-US" altLang="zh-CN" sz="2400" b="1" i="1">
                                      <a:latin typeface="Cambria Math" panose="02040503050406030204" pitchFamily="18" charset="0"/>
                                    </a:rPr>
                                    <m:t>𝒆</m:t>
                                  </m:r>
                                </m:sub>
                              </m:sSub>
                            </m:den>
                          </m:f>
                        </m:e>
                      </m:box>
                      <m:r>
                        <a:rPr lang="en-US" altLang="zh-CN" sz="2400" b="1" i="1">
                          <a:latin typeface="Cambria Math" panose="02040503050406030204" pitchFamily="18" charset="0"/>
                        </a:rPr>
                        <m:t>=</m:t>
                      </m:r>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m:t>
                              </m:r>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𝟔</m:t>
                                  </m:r>
                                </m:sup>
                              </m:sSup>
                            </m:num>
                            <m:den>
                              <m:r>
                                <a:rPr lang="en-US" altLang="zh-CN" sz="2400" b="1" i="1" smtClean="0">
                                  <a:latin typeface="Cambria Math" panose="02040503050406030204" pitchFamily="18" charset="0"/>
                                </a:rPr>
                                <m:t>𝟐𝟕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𝟒</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𝟏𝟎𝟓</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r>
                            <a:rPr lang="en-US" altLang="zh-CN" sz="2400" b="1" i="1" smtClean="0">
                              <a:latin typeface="Cambria Math" panose="02040503050406030204" pitchFamily="18" charset="0"/>
                            </a:rPr>
                            <m:t>𝒌𝑯𝒛</m:t>
                          </m:r>
                        </m:e>
                      </m:box>
                    </m:oMath>
                  </m:oMathPara>
                </a14:m>
                <a:endParaRPr lang="zh-CN" altLang="en-US" sz="2400" b="1" dirty="0"/>
              </a:p>
            </p:txBody>
          </p:sp>
        </mc:Choice>
        <mc:Fallback xmlns="">
          <p:sp>
            <p:nvSpPr>
              <p:cNvPr id="19" name="矩形 18"/>
              <p:cNvSpPr>
                <a:spLocks noRot="1" noChangeAspect="1" noMove="1" noResize="1" noEditPoints="1" noAdjustHandles="1" noChangeArrowheads="1" noChangeShapeType="1" noTextEdit="1"/>
              </p:cNvSpPr>
              <p:nvPr/>
            </p:nvSpPr>
            <p:spPr>
              <a:xfrm>
                <a:off x="855785" y="5959997"/>
                <a:ext cx="5612690" cy="898003"/>
              </a:xfrm>
              <a:prstGeom prst="rect">
                <a:avLst/>
              </a:prstGeom>
              <a:blipFill rotWithShape="0">
                <a:blip r:embed="rId8"/>
                <a:stretch>
                  <a:fillRect/>
                </a:stretch>
              </a:blipFill>
            </p:spPr>
            <p:txBody>
              <a:bodyPr/>
              <a:lstStyle/>
              <a:p>
                <a:r>
                  <a:rPr lang="zh-CN" altLang="en-US">
                    <a:noFill/>
                  </a:rPr>
                  <a:t> </a:t>
                </a:r>
              </a:p>
            </p:txBody>
          </p:sp>
        </mc:Fallback>
      </mc:AlternateContent>
      <p:sp>
        <p:nvSpPr>
          <p:cNvPr id="20" name="文本框 19"/>
          <p:cNvSpPr txBox="1"/>
          <p:nvPr/>
        </p:nvSpPr>
        <p:spPr>
          <a:xfrm>
            <a:off x="-77937" y="4803797"/>
            <a:ext cx="7772400"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）回路空载</a:t>
            </a:r>
            <a:r>
              <a:rPr lang="en-US" altLang="zh-CN" sz="2400" b="1" dirty="0">
                <a:latin typeface="Times New Roman" panose="02020603050405020304" pitchFamily="18" charset="0"/>
                <a:cs typeface="Times New Roman" panose="02020603050405020304" pitchFamily="18" charset="0"/>
              </a:rPr>
              <a:t>Q</a:t>
            </a:r>
            <a:r>
              <a:rPr lang="en-US" altLang="zh-CN" sz="2400" b="1" baseline="-25000" dirty="0">
                <a:latin typeface="Times New Roman" panose="02020603050405020304" pitchFamily="18" charset="0"/>
                <a:cs typeface="Times New Roman" panose="02020603050405020304" pitchFamily="18" charset="0"/>
              </a:rPr>
              <a:t>0</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，故有载为</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文本框 20"/>
              <p:cNvSpPr txBox="1"/>
              <p:nvPr/>
            </p:nvSpPr>
            <p:spPr>
              <a:xfrm>
                <a:off x="855785" y="5217224"/>
                <a:ext cx="6324600" cy="81272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𝑸</m:t>
                          </m:r>
                        </m:e>
                        <m:sub>
                          <m:r>
                            <a:rPr lang="en-US" altLang="zh-CN" sz="2400" b="1" i="1" smtClean="0">
                              <a:latin typeface="Cambria Math" panose="02040503050406030204" pitchFamily="18" charset="0"/>
                            </a:rPr>
                            <m:t>𝒆</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a:rPr lang="en-US" altLang="zh-CN" sz="2400" b="1" i="1" smtClean="0">
                                  <a:latin typeface="Cambria Math" panose="02040503050406030204" pitchFamily="18" charset="0"/>
                                </a:rPr>
                                <m:t>𝑳</m:t>
                              </m:r>
                            </m:sub>
                          </m:sSub>
                        </m:num>
                        <m:den>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𝑳</m:t>
                          </m:r>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𝟓</m:t>
                          </m:r>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𝟑</m:t>
                              </m:r>
                            </m:sup>
                          </m:sSup>
                        </m:num>
                        <m:den>
                          <m:r>
                            <a:rPr lang="en-US" altLang="zh-CN" sz="2400" b="1" i="1" smtClean="0">
                              <a:latin typeface="Cambria Math" panose="02040503050406030204" pitchFamily="18" charset="0"/>
                            </a:rPr>
                            <m:t>𝟏𝟖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𝟐𝟓</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𝟔</m:t>
                              </m:r>
                            </m:sup>
                          </m:sSup>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𝟔</m:t>
                              </m:r>
                            </m:sup>
                          </m:sSup>
                        </m:den>
                      </m:f>
                      <m:r>
                        <a:rPr lang="en-US" altLang="zh-CN" sz="2400" b="1" i="1">
                          <a:latin typeface="Cambria Math" panose="02040503050406030204" pitchFamily="18" charset="0"/>
                        </a:rPr>
                        <m:t>=</m:t>
                      </m:r>
                      <m:r>
                        <a:rPr lang="en-US" altLang="zh-CN" sz="2400" b="1" i="1" smtClean="0">
                          <a:latin typeface="Cambria Math" panose="02040503050406030204" pitchFamily="18" charset="0"/>
                        </a:rPr>
                        <m:t>𝟐𝟕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𝟒</m:t>
                      </m:r>
                    </m:oMath>
                  </m:oMathPara>
                </a14:m>
                <a:endParaRPr lang="zh-CN" altLang="en-US" sz="2400" b="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855785" y="5217224"/>
                <a:ext cx="6324600" cy="812723"/>
              </a:xfrm>
              <a:prstGeom prst="rect">
                <a:avLst/>
              </a:prstGeom>
              <a:blipFill rotWithShape="0">
                <a:blip r:embed="rId9"/>
                <a:stretch>
                  <a:fillRect/>
                </a:stretch>
              </a:blipFill>
            </p:spPr>
            <p:txBody>
              <a:bodyPr/>
              <a:lstStyle/>
              <a:p>
                <a:r>
                  <a:rPr lang="zh-CN" altLang="en-US">
                    <a:noFill/>
                  </a:rPr>
                  <a:t> </a:t>
                </a:r>
              </a:p>
            </p:txBody>
          </p:sp>
        </mc:Fallback>
      </mc:AlternateContent>
      <p:sp>
        <p:nvSpPr>
          <p:cNvPr id="22" name="标题 1"/>
          <p:cNvSpPr>
            <a:spLocks noGrp="1"/>
          </p:cNvSpPr>
          <p:nvPr>
            <p:ph type="title"/>
          </p:nvPr>
        </p:nvSpPr>
        <p:spPr>
          <a:xfrm>
            <a:off x="980281" y="-177270"/>
            <a:ext cx="7793038" cy="1143001"/>
          </a:xfrm>
        </p:spPr>
        <p:txBody>
          <a:bodyPr/>
          <a:lstStyle/>
          <a:p>
            <a:pPr>
              <a:defRPr/>
            </a:pPr>
            <a:r>
              <a:rPr lang="zh-CN" altLang="en-US" sz="4000" b="1" kern="1200" dirty="0">
                <a:solidFill>
                  <a:srgbClr val="4A206A"/>
                </a:solidFill>
                <a:latin typeface="微软雅黑" pitchFamily="34" charset="-122"/>
                <a:ea typeface="微软雅黑" pitchFamily="34" charset="-122"/>
              </a:rPr>
              <a:t>品质因素的例题</a:t>
            </a:r>
          </a:p>
        </p:txBody>
      </p:sp>
    </p:spTree>
    <p:extLst>
      <p:ext uri="{BB962C8B-B14F-4D97-AF65-F5344CB8AC3E}">
        <p14:creationId xmlns:p14="http://schemas.microsoft.com/office/powerpoint/2010/main" val="210363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04800" y="381000"/>
            <a:ext cx="8458200" cy="1891993"/>
          </a:xfrm>
          <a:prstGeom prst="rect">
            <a:avLst/>
          </a:prstGeom>
          <a:noFill/>
        </p:spPr>
        <p:txBody>
          <a:bodyPr wrap="square" rtlCol="0">
            <a:spAutoFit/>
          </a:bodyPr>
          <a:lstStyle/>
          <a:p>
            <a:pPr algn="just">
              <a:lnSpc>
                <a:spcPts val="3600"/>
              </a:lnSpc>
            </a:pPr>
            <a:r>
              <a:rPr lang="zh-CN" altLang="en-US" sz="2400" b="1" dirty="0" smtClean="0">
                <a:latin typeface="Times New Roman" panose="02020603050405020304" pitchFamily="18" charset="0"/>
                <a:ea typeface="+mn-ea"/>
                <a:cs typeface="Times New Roman" panose="02020603050405020304" pitchFamily="18" charset="0"/>
              </a:rPr>
              <a:t>例：给定并联谐振回路的谐振频率</a:t>
            </a:r>
            <a:r>
              <a:rPr lang="en-US" altLang="zh-CN" sz="2400" b="1" dirty="0" smtClean="0">
                <a:latin typeface="Times New Roman" panose="02020603050405020304" pitchFamily="18" charset="0"/>
                <a:ea typeface="+mn-ea"/>
                <a:cs typeface="Times New Roman" panose="02020603050405020304" pitchFamily="18" charset="0"/>
              </a:rPr>
              <a:t>f</a:t>
            </a:r>
            <a:r>
              <a:rPr lang="en-US" altLang="zh-CN" sz="2400" b="1" baseline="-25000" dirty="0" smtClean="0">
                <a:latin typeface="Times New Roman" panose="02020603050405020304" pitchFamily="18" charset="0"/>
                <a:ea typeface="+mn-ea"/>
                <a:cs typeface="Times New Roman" panose="02020603050405020304" pitchFamily="18" charset="0"/>
              </a:rPr>
              <a:t>0</a:t>
            </a:r>
            <a:r>
              <a:rPr lang="en-US" altLang="zh-CN" sz="2400" b="1" dirty="0" smtClean="0">
                <a:latin typeface="Times New Roman" panose="02020603050405020304" pitchFamily="18" charset="0"/>
                <a:ea typeface="+mn-ea"/>
                <a:cs typeface="Times New Roman" panose="02020603050405020304" pitchFamily="18" charset="0"/>
              </a:rPr>
              <a:t>=5MHz</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C=50pF</a:t>
            </a:r>
            <a:r>
              <a:rPr lang="zh-CN" altLang="en-US" sz="2400" b="1" dirty="0" smtClean="0">
                <a:latin typeface="Times New Roman" panose="02020603050405020304" pitchFamily="18" charset="0"/>
                <a:ea typeface="+mn-ea"/>
                <a:cs typeface="Times New Roman" panose="02020603050405020304" pitchFamily="18" charset="0"/>
              </a:rPr>
              <a:t>，通频带</a:t>
            </a:r>
            <a:r>
              <a:rPr lang="en-US" altLang="zh-CN" sz="2400" b="1" dirty="0" smtClean="0">
                <a:latin typeface="Times New Roman" panose="02020603050405020304" pitchFamily="18" charset="0"/>
                <a:ea typeface="+mn-ea"/>
                <a:cs typeface="Times New Roman" panose="02020603050405020304" pitchFamily="18" charset="0"/>
              </a:rPr>
              <a:t>2</a:t>
            </a:r>
            <a:r>
              <a:rPr lang="el-GR" altLang="zh-CN" sz="2400" b="1" dirty="0" smtClean="0">
                <a:latin typeface="Times New Roman" panose="02020603050405020304" pitchFamily="18" charset="0"/>
                <a:ea typeface="+mn-ea"/>
                <a:cs typeface="Times New Roman" panose="02020603050405020304" pitchFamily="18" charset="0"/>
              </a:rPr>
              <a:t>Δ</a:t>
            </a:r>
            <a:r>
              <a:rPr lang="en-US" altLang="zh-CN" sz="2400" b="1" dirty="0" smtClean="0">
                <a:latin typeface="Times New Roman" panose="02020603050405020304" pitchFamily="18" charset="0"/>
                <a:ea typeface="+mn-ea"/>
                <a:cs typeface="Times New Roman" panose="02020603050405020304" pitchFamily="18" charset="0"/>
              </a:rPr>
              <a:t>f</a:t>
            </a:r>
            <a:r>
              <a:rPr lang="en-US" altLang="zh-CN" sz="2400" b="1" baseline="-25000" dirty="0">
                <a:latin typeface="Times New Roman" panose="02020603050405020304" pitchFamily="18" charset="0"/>
                <a:ea typeface="+mn-ea"/>
                <a:cs typeface="Times New Roman" panose="02020603050405020304" pitchFamily="18" charset="0"/>
              </a:rPr>
              <a:t>0.7</a:t>
            </a:r>
            <a:r>
              <a:rPr lang="en-US" altLang="zh-CN" sz="2400" b="1" dirty="0" smtClean="0">
                <a:latin typeface="Times New Roman" panose="02020603050405020304" pitchFamily="18" charset="0"/>
                <a:ea typeface="+mn-ea"/>
                <a:cs typeface="Times New Roman" panose="02020603050405020304" pitchFamily="18" charset="0"/>
              </a:rPr>
              <a:t>=150kHz</a:t>
            </a:r>
            <a:r>
              <a:rPr lang="zh-CN" altLang="en-US" sz="2400" b="1" dirty="0" smtClean="0">
                <a:latin typeface="Times New Roman" panose="02020603050405020304" pitchFamily="18" charset="0"/>
                <a:ea typeface="+mn-ea"/>
                <a:cs typeface="Times New Roman" panose="02020603050405020304" pitchFamily="18" charset="0"/>
              </a:rPr>
              <a:t>，试求电感</a:t>
            </a:r>
            <a:r>
              <a:rPr lang="en-US" altLang="zh-CN" sz="2400" b="1" dirty="0" smtClean="0">
                <a:latin typeface="Times New Roman" panose="02020603050405020304" pitchFamily="18" charset="0"/>
                <a:ea typeface="+mn-ea"/>
                <a:cs typeface="Times New Roman" panose="02020603050405020304" pitchFamily="18" charset="0"/>
              </a:rPr>
              <a:t>L</a:t>
            </a:r>
            <a:r>
              <a:rPr lang="zh-CN" altLang="en-US" sz="2400" b="1" dirty="0" smtClean="0">
                <a:latin typeface="Times New Roman" panose="02020603050405020304" pitchFamily="18" charset="0"/>
                <a:ea typeface="+mn-ea"/>
                <a:cs typeface="Times New Roman" panose="02020603050405020304" pitchFamily="18" charset="0"/>
              </a:rPr>
              <a:t>、品质因数</a:t>
            </a:r>
            <a:r>
              <a:rPr lang="en-US" altLang="zh-CN" sz="2400" b="1" dirty="0" smtClean="0">
                <a:latin typeface="Times New Roman" panose="02020603050405020304" pitchFamily="18" charset="0"/>
                <a:ea typeface="+mn-ea"/>
                <a:cs typeface="Times New Roman" panose="02020603050405020304" pitchFamily="18" charset="0"/>
              </a:rPr>
              <a:t>Q</a:t>
            </a:r>
            <a:r>
              <a:rPr lang="en-US" altLang="zh-CN" sz="2400" b="1" baseline="-25000" dirty="0">
                <a:latin typeface="Times New Roman" panose="02020603050405020304" pitchFamily="18" charset="0"/>
                <a:ea typeface="+mn-ea"/>
                <a:cs typeface="Times New Roman" panose="02020603050405020304" pitchFamily="18" charset="0"/>
              </a:rPr>
              <a:t>0</a:t>
            </a:r>
            <a:r>
              <a:rPr lang="zh-CN" altLang="en-US" sz="2400" b="1" dirty="0" smtClean="0">
                <a:latin typeface="Times New Roman" panose="02020603050405020304" pitchFamily="18" charset="0"/>
                <a:ea typeface="+mn-ea"/>
                <a:cs typeface="Times New Roman" panose="02020603050405020304" pitchFamily="18" charset="0"/>
              </a:rPr>
              <a:t>以及对信号源频率为</a:t>
            </a:r>
            <a:r>
              <a:rPr lang="en-US" altLang="zh-CN" sz="2400" b="1" dirty="0" smtClean="0">
                <a:latin typeface="Times New Roman" panose="02020603050405020304" pitchFamily="18" charset="0"/>
                <a:ea typeface="+mn-ea"/>
                <a:cs typeface="Times New Roman" panose="02020603050405020304" pitchFamily="18" charset="0"/>
              </a:rPr>
              <a:t>5.5MHz</a:t>
            </a:r>
            <a:r>
              <a:rPr lang="zh-CN" altLang="en-US" sz="2400" b="1" dirty="0" smtClean="0">
                <a:latin typeface="Times New Roman" panose="02020603050405020304" pitchFamily="18" charset="0"/>
                <a:ea typeface="+mn-ea"/>
                <a:cs typeface="Times New Roman" panose="02020603050405020304" pitchFamily="18" charset="0"/>
              </a:rPr>
              <a:t>时的衰减</a:t>
            </a:r>
            <a:r>
              <a:rPr lang="el-GR" altLang="zh-CN" sz="2400" b="1" dirty="0" smtClean="0">
                <a:latin typeface="Times New Roman" panose="02020603050405020304" pitchFamily="18" charset="0"/>
                <a:ea typeface="+mn-ea"/>
                <a:cs typeface="Times New Roman" panose="02020603050405020304" pitchFamily="18" charset="0"/>
              </a:rPr>
              <a:t>α</a:t>
            </a:r>
            <a:r>
              <a:rPr lang="en-US" altLang="zh-CN" sz="2400" b="1" dirty="0" smtClean="0">
                <a:latin typeface="Times New Roman" panose="02020603050405020304" pitchFamily="18" charset="0"/>
                <a:ea typeface="+mn-ea"/>
                <a:cs typeface="Times New Roman" panose="02020603050405020304" pitchFamily="18" charset="0"/>
              </a:rPr>
              <a:t>(dB)</a:t>
            </a:r>
            <a:r>
              <a:rPr lang="zh-CN" altLang="en-US" sz="2400" b="1" dirty="0" smtClean="0">
                <a:latin typeface="Times New Roman" panose="02020603050405020304" pitchFamily="18" charset="0"/>
                <a:ea typeface="+mn-ea"/>
                <a:cs typeface="Times New Roman" panose="02020603050405020304" pitchFamily="18" charset="0"/>
              </a:rPr>
              <a:t>。又若把</a:t>
            </a:r>
            <a:r>
              <a:rPr lang="en-US" altLang="zh-CN" sz="2400" b="1" dirty="0">
                <a:latin typeface="Times New Roman" panose="02020603050405020304" pitchFamily="18" charset="0"/>
                <a:ea typeface="+mn-ea"/>
                <a:cs typeface="Times New Roman" panose="02020603050405020304" pitchFamily="18" charset="0"/>
              </a:rPr>
              <a:t>2</a:t>
            </a:r>
            <a:r>
              <a:rPr lang="el-GR" altLang="zh-CN" sz="2400" b="1" dirty="0">
                <a:latin typeface="Times New Roman" panose="02020603050405020304" pitchFamily="18" charset="0"/>
                <a:ea typeface="+mn-ea"/>
                <a:cs typeface="Times New Roman" panose="02020603050405020304" pitchFamily="18" charset="0"/>
              </a:rPr>
              <a:t>Δ</a:t>
            </a:r>
            <a:r>
              <a:rPr lang="en-US" altLang="zh-CN" sz="2400" b="1" dirty="0" smtClean="0">
                <a:latin typeface="Times New Roman" panose="02020603050405020304" pitchFamily="18" charset="0"/>
                <a:ea typeface="+mn-ea"/>
                <a:cs typeface="Times New Roman" panose="02020603050405020304" pitchFamily="18" charset="0"/>
              </a:rPr>
              <a:t>f</a:t>
            </a:r>
            <a:r>
              <a:rPr lang="en-US" altLang="zh-CN" sz="2400" b="1" baseline="-25000" dirty="0">
                <a:latin typeface="Times New Roman" panose="02020603050405020304" pitchFamily="18" charset="0"/>
                <a:ea typeface="+mn-ea"/>
                <a:cs typeface="Times New Roman" panose="02020603050405020304" pitchFamily="18" charset="0"/>
              </a:rPr>
              <a:t>0.7</a:t>
            </a:r>
            <a:r>
              <a:rPr lang="zh-CN" altLang="en-US" sz="2400" b="1" dirty="0" smtClean="0">
                <a:latin typeface="Times New Roman" panose="02020603050405020304" pitchFamily="18" charset="0"/>
                <a:ea typeface="+mn-ea"/>
                <a:cs typeface="Times New Roman" panose="02020603050405020304" pitchFamily="18" charset="0"/>
              </a:rPr>
              <a:t>加宽至</a:t>
            </a:r>
            <a:r>
              <a:rPr lang="en-US" altLang="zh-CN" sz="2400" b="1" dirty="0" smtClean="0">
                <a:latin typeface="Times New Roman" panose="02020603050405020304" pitchFamily="18" charset="0"/>
                <a:ea typeface="+mn-ea"/>
                <a:cs typeface="Times New Roman" panose="02020603050405020304" pitchFamily="18" charset="0"/>
              </a:rPr>
              <a:t>300kHz</a:t>
            </a:r>
            <a:r>
              <a:rPr lang="zh-CN" altLang="en-US" sz="2400" b="1" dirty="0" smtClean="0">
                <a:latin typeface="Times New Roman" panose="02020603050405020304" pitchFamily="18" charset="0"/>
                <a:ea typeface="+mn-ea"/>
                <a:cs typeface="Times New Roman" panose="02020603050405020304" pitchFamily="18" charset="0"/>
              </a:rPr>
              <a:t>，问应在回路两端并一个多大的电阻？</a:t>
            </a:r>
            <a:endParaRPr lang="zh-CN" altLang="en-US" sz="2400" b="1" dirty="0">
              <a:latin typeface="Times New Roman" panose="02020603050405020304" pitchFamily="18" charset="0"/>
              <a:ea typeface="+mn-ea"/>
              <a:cs typeface="Times New Roman" panose="02020603050405020304" pitchFamily="18" charset="0"/>
            </a:endParaRPr>
          </a:p>
        </p:txBody>
      </p:sp>
      <p:sp>
        <p:nvSpPr>
          <p:cNvPr id="9" name="文本框 8"/>
          <p:cNvSpPr txBox="1"/>
          <p:nvPr/>
        </p:nvSpPr>
        <p:spPr>
          <a:xfrm>
            <a:off x="609600" y="2403781"/>
            <a:ext cx="1066800" cy="461665"/>
          </a:xfrm>
          <a:prstGeom prst="rect">
            <a:avLst/>
          </a:prstGeom>
          <a:noFill/>
        </p:spPr>
        <p:txBody>
          <a:bodyPr wrap="square" rtlCol="0">
            <a:spAutoFit/>
          </a:bodyPr>
          <a:lstStyle/>
          <a:p>
            <a:r>
              <a:rPr lang="zh-CN" altLang="en-US" sz="2400" b="1" dirty="0" smtClean="0"/>
              <a:t>解：</a:t>
            </a:r>
            <a:endParaRPr lang="zh-CN" altLang="en-US" sz="2400" b="1" dirty="0"/>
          </a:p>
        </p:txBody>
      </p:sp>
      <mc:AlternateContent xmlns:mc="http://schemas.openxmlformats.org/markup-compatibility/2006" xmlns:a14="http://schemas.microsoft.com/office/drawing/2010/main">
        <mc:Choice Requires="a14">
          <p:sp>
            <p:nvSpPr>
              <p:cNvPr id="10" name="文本框 9"/>
              <p:cNvSpPr txBox="1"/>
              <p:nvPr/>
            </p:nvSpPr>
            <p:spPr>
              <a:xfrm>
                <a:off x="1447800" y="2343296"/>
                <a:ext cx="3955905" cy="664221"/>
              </a:xfrm>
              <a:prstGeom prst="rect">
                <a:avLst/>
              </a:prstGeom>
              <a:noFill/>
            </p:spPr>
            <p:txBody>
              <a:bodyPr wrap="square" lIns="0" tIns="0" rIns="0" bIns="0" rtlCol="0">
                <a:spAutoFit/>
              </a:bodyPr>
              <a:lstStyle/>
              <a:p>
                <a14:m>
                  <m:oMath xmlns:m="http://schemas.openxmlformats.org/officeDocument/2006/math">
                    <m:r>
                      <m:rPr>
                        <m:sty m:val="p"/>
                      </m:rPr>
                      <a:rPr lang="en-US" altLang="zh-CN" sz="2800" i="1" smtClean="0">
                        <a:latin typeface="Cambria Math" panose="02040503050406030204" pitchFamily="18" charset="0"/>
                      </a:rPr>
                      <m:t>L</m:t>
                    </m:r>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sSup>
                          <m:sSupPr>
                            <m:ctrlPr>
                              <a:rPr lang="en-US" altLang="zh-CN" sz="2800" i="1" smtClean="0">
                                <a:latin typeface="Cambria Math" panose="02040503050406030204" pitchFamily="18" charset="0"/>
                              </a:rPr>
                            </m:ctrlPr>
                          </m:sSupPr>
                          <m:e>
                            <m:d>
                              <m:dPr>
                                <m:ctrlPr>
                                  <a:rPr lang="en-US" altLang="zh-CN" sz="2800" i="1">
                                    <a:latin typeface="Cambria Math" panose="02040503050406030204" pitchFamily="18" charset="0"/>
                                  </a:rPr>
                                </m:ctrlPr>
                              </m:dPr>
                              <m:e>
                                <m:r>
                                  <a:rPr lang="en-US" altLang="zh-CN" sz="2800" i="1">
                                    <a:latin typeface="Cambria Math" panose="02040503050406030204" pitchFamily="18" charset="0"/>
                                  </a:rPr>
                                  <m:t>2</m:t>
                                </m:r>
                                <m:r>
                                  <a:rPr lang="zh-CN" altLang="en-US" sz="2800" i="1">
                                    <a:latin typeface="Cambria Math" panose="02040503050406030204" pitchFamily="18" charset="0"/>
                                  </a:rPr>
                                  <m:t>𝜋</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0</m:t>
                                    </m:r>
                                  </m:sub>
                                </m:sSub>
                              </m:e>
                            </m:d>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𝐶</m:t>
                        </m:r>
                      </m:den>
                    </m:f>
                  </m:oMath>
                </a14:m>
                <a:r>
                  <a:rPr lang="en-US" altLang="zh-CN" sz="2800"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≈20.3</m:t>
                    </m:r>
                    <m:r>
                      <a:rPr lang="zh-CN" altLang="en-US" sz="2800" i="1">
                        <a:latin typeface="Cambria Math" panose="02040503050406030204" pitchFamily="18" charset="0"/>
                        <a:ea typeface="Cambria Math" panose="02040503050406030204" pitchFamily="18" charset="0"/>
                      </a:rPr>
                      <m:t>𝜇</m:t>
                    </m:r>
                    <m:r>
                      <a:rPr lang="en-US" altLang="zh-CN" sz="2800" i="1">
                        <a:latin typeface="Cambria Math" panose="02040503050406030204" pitchFamily="18" charset="0"/>
                        <a:ea typeface="Cambria Math" panose="02040503050406030204" pitchFamily="18" charset="0"/>
                      </a:rPr>
                      <m:t>𝐻</m:t>
                    </m:r>
                  </m:oMath>
                </a14:m>
                <a:endParaRPr lang="zh-CN" altLang="en-US" sz="28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447800" y="2343296"/>
                <a:ext cx="3955905" cy="664221"/>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257800" y="2155856"/>
                <a:ext cx="3996735"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0</m:t>
                              </m:r>
                            </m:sub>
                          </m:sSub>
                        </m:num>
                        <m:den>
                          <m:r>
                            <a:rPr lang="en-US" altLang="zh-CN" sz="2400" i="1">
                              <a:latin typeface="Cambria Math" panose="02040503050406030204" pitchFamily="18" charset="0"/>
                            </a:rPr>
                            <m:t>𝐵</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5</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6</m:t>
                              </m:r>
                            </m:sup>
                          </m:sSup>
                        </m:num>
                        <m:den>
                          <m:r>
                            <a:rPr lang="en-US" altLang="zh-CN" sz="2400" b="0" i="1" smtClean="0">
                              <a:latin typeface="Cambria Math" panose="02040503050406030204" pitchFamily="18" charset="0"/>
                            </a:rPr>
                            <m:t>1</m:t>
                          </m:r>
                          <m:r>
                            <a:rPr lang="en-US" altLang="zh-CN" sz="2400" i="1">
                              <a:latin typeface="Cambria Math" panose="02040503050406030204" pitchFamily="18" charset="0"/>
                            </a:rPr>
                            <m:t>5</m:t>
                          </m:r>
                          <m:r>
                            <a:rPr lang="en-US" altLang="zh-CN" sz="2400" b="0" i="1" smtClean="0">
                              <a:latin typeface="Cambria Math" panose="02040503050406030204" pitchFamily="18" charset="0"/>
                            </a:rPr>
                            <m:t>0</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m:t>
                              </m:r>
                            </m:sup>
                          </m:sSup>
                        </m:den>
                      </m:f>
                      <m:r>
                        <a:rPr lang="en-US" altLang="zh-CN" sz="2400" i="1">
                          <a:latin typeface="Cambria Math" panose="02040503050406030204" pitchFamily="18" charset="0"/>
                        </a:rPr>
                        <m:t>=</m:t>
                      </m:r>
                      <m:r>
                        <a:rPr lang="en-US" altLang="zh-CN" sz="2400" i="1" smtClean="0">
                          <a:latin typeface="Cambria Math" panose="02040503050406030204" pitchFamily="18" charset="0"/>
                        </a:rPr>
                        <m:t>3</m:t>
                      </m:r>
                      <m:r>
                        <a:rPr lang="en-US" altLang="zh-CN" sz="2400" b="0" i="1" smtClean="0">
                          <a:latin typeface="Cambria Math" panose="02040503050406030204" pitchFamily="18" charset="0"/>
                        </a:rPr>
                        <m:t>3.3</m:t>
                      </m:r>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257800" y="2155856"/>
                <a:ext cx="3996735" cy="83343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295400" y="3077820"/>
                <a:ext cx="462203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5.5−5=0.5</m:t>
                      </m:r>
                      <m:r>
                        <a:rPr lang="en-US" altLang="zh-CN" sz="2400" b="0" i="1" smtClean="0">
                          <a:latin typeface="Cambria Math" panose="02040503050406030204" pitchFamily="18" charset="0"/>
                        </a:rPr>
                        <m:t>𝑀𝐻𝑧</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1295400" y="3077820"/>
                <a:ext cx="4622035" cy="461665"/>
              </a:xfrm>
              <a:prstGeom prst="rect">
                <a:avLst/>
              </a:prstGeom>
              <a:blipFill rotWithShape="0">
                <a:blip r:embed="rId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295400" y="3672758"/>
                <a:ext cx="2584875" cy="994568"/>
              </a:xfrm>
              <a:prstGeom prst="rect">
                <a:avLst/>
              </a:prstGeom>
              <a:solidFill>
                <a:schemeClr val="bg1"/>
              </a:solidFill>
            </p:spPr>
            <p:txBody>
              <a:bodyPr wrap="none">
                <a:spAutoFit/>
              </a:bodyPr>
              <a:lstStyle/>
              <a:p>
                <a14:m>
                  <m:oMath xmlns:m="http://schemas.openxmlformats.org/officeDocument/2006/math">
                    <m:r>
                      <a:rPr lang="zh-CN" altLang="en-US" sz="2000" b="1" i="1" smtClean="0">
                        <a:latin typeface="Cambria Math" panose="02040503050406030204" pitchFamily="18" charset="0"/>
                      </a:rPr>
                      <m:t>𝜶</m:t>
                    </m:r>
                    <m:r>
                      <a:rPr lang="en-US" altLang="zh-CN" sz="2000" b="1" i="1">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ad>
                          <m:radPr>
                            <m:degHide m:val="on"/>
                            <m:ctrlPr>
                              <a:rPr lang="en-US" altLang="zh-CN" sz="2000" b="1" i="1">
                                <a:latin typeface="Cambria Math" panose="02040503050406030204" pitchFamily="18" charset="0"/>
                              </a:rPr>
                            </m:ctrlPr>
                          </m:radPr>
                          <m:deg/>
                          <m:e>
                            <m:r>
                              <a:rPr lang="en-US" altLang="zh-CN" sz="2000" b="1" i="1">
                                <a:latin typeface="Cambria Math" panose="02040503050406030204" pitchFamily="18" charset="0"/>
                              </a:rPr>
                              <m:t>𝟏</m:t>
                            </m:r>
                            <m:r>
                              <a:rPr lang="en-US" altLang="zh-CN" sz="2000" b="1" i="1">
                                <a:latin typeface="Cambria Math" panose="02040503050406030204" pitchFamily="18" charset="0"/>
                              </a:rPr>
                              <m:t>+</m:t>
                            </m:r>
                            <m:box>
                              <m:boxPr>
                                <m:ctrlPr>
                                  <a:rPr lang="en-US" altLang="zh-CN" sz="2000" b="1" i="1">
                                    <a:latin typeface="Cambria Math" panose="02040503050406030204" pitchFamily="18" charset="0"/>
                                  </a:rPr>
                                </m:ctrlPr>
                              </m:boxPr>
                              <m:e>
                                <m:sSup>
                                  <m:sSupPr>
                                    <m:ctrlPr>
                                      <a:rPr lang="en-US" altLang="zh-CN" sz="2000" b="1" i="1">
                                        <a:latin typeface="Cambria Math" panose="02040503050406030204" pitchFamily="18" charset="0"/>
                                      </a:rPr>
                                    </m:ctrlPr>
                                  </m:sSupPr>
                                  <m:e>
                                    <m:d>
                                      <m:dPr>
                                        <m:ctrlPr>
                                          <a:rPr lang="en-US" altLang="zh-CN" sz="2000" b="1" i="1">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𝑸</m:t>
                                            </m:r>
                                          </m:e>
                                          <m:sub>
                                            <m:r>
                                              <a:rPr lang="en-US" altLang="zh-CN" sz="2000" b="1" i="1" smtClean="0">
                                                <a:latin typeface="Cambria Math" panose="02040503050406030204" pitchFamily="18" charset="0"/>
                                              </a:rPr>
                                              <m:t>𝟎</m:t>
                                            </m:r>
                                          </m:sub>
                                        </m:sSub>
                                        <m:box>
                                          <m:boxPr>
                                            <m:ctrlPr>
                                              <a:rPr lang="en-US" altLang="zh-CN" sz="2000" b="1" i="1">
                                                <a:latin typeface="Cambria Math" panose="02040503050406030204" pitchFamily="18" charset="0"/>
                                              </a:rPr>
                                            </m:ctrlPr>
                                          </m:boxPr>
                                          <m:e>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𝟐</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𝒇</m:t>
                                                </m:r>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𝒇</m:t>
                                                    </m:r>
                                                  </m:e>
                                                  <m:sub>
                                                    <m:r>
                                                      <a:rPr lang="en-US" altLang="zh-CN" sz="2000" b="1" i="1">
                                                        <a:latin typeface="Cambria Math" panose="02040503050406030204" pitchFamily="18" charset="0"/>
                                                      </a:rPr>
                                                      <m:t>𝟎</m:t>
                                                    </m:r>
                                                  </m:sub>
                                                </m:sSub>
                                              </m:den>
                                            </m:f>
                                          </m:e>
                                        </m:box>
                                      </m:e>
                                    </m:d>
                                  </m:e>
                                  <m:sup>
                                    <m:r>
                                      <a:rPr lang="en-US" altLang="zh-CN" sz="2000" b="1" i="1">
                                        <a:latin typeface="Cambria Math" panose="02040503050406030204" pitchFamily="18" charset="0"/>
                                      </a:rPr>
                                      <m:t>𝟐</m:t>
                                    </m:r>
                                  </m:sup>
                                </m:sSup>
                              </m:e>
                            </m:box>
                          </m:e>
                        </m:rad>
                      </m:den>
                    </m:f>
                  </m:oMath>
                </a14:m>
                <a:r>
                  <a:rPr lang="en-US" altLang="zh-CN" dirty="0" smtClean="0"/>
                  <a:t>=0.148</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295400" y="3672758"/>
                <a:ext cx="2584875" cy="994568"/>
              </a:xfrm>
              <a:prstGeom prst="rect">
                <a:avLst/>
              </a:prstGeom>
              <a:blipFill rotWithShape="0">
                <a:blip r:embed="rId5"/>
                <a:stretch>
                  <a:fillRect r="-11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724400" y="3690294"/>
                <a:ext cx="365875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𝜶</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𝒅𝑩</m:t>
                          </m:r>
                        </m:e>
                      </m:d>
                      <m:r>
                        <a:rPr lang="en-US" altLang="zh-CN" sz="2000" b="1" i="1">
                          <a:latin typeface="Cambria Math" panose="02040503050406030204" pitchFamily="18" charset="0"/>
                        </a:rPr>
                        <m:t>=</m:t>
                      </m:r>
                      <m:r>
                        <a:rPr lang="en-US" altLang="zh-CN" sz="2000" b="1" i="1" smtClean="0">
                          <a:latin typeface="Cambria Math" panose="02040503050406030204" pitchFamily="18" charset="0"/>
                        </a:rPr>
                        <m:t>𝟐𝟎</m:t>
                      </m:r>
                      <m:r>
                        <a:rPr lang="en-US" altLang="zh-CN" sz="2000" b="1" i="1" smtClean="0">
                          <a:latin typeface="Cambria Math" panose="02040503050406030204" pitchFamily="18" charset="0"/>
                        </a:rPr>
                        <m:t>𝒍𝒈</m:t>
                      </m:r>
                      <m:r>
                        <a:rPr lang="zh-CN" altLang="en-US" sz="2000" b="1" i="1">
                          <a:latin typeface="Cambria Math" panose="02040503050406030204" pitchFamily="18" charset="0"/>
                        </a:rPr>
                        <m:t>𝜶</m:t>
                      </m:r>
                      <m:r>
                        <a:rPr lang="zh-CN" altLang="en-US"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𝟓𝟕</m:t>
                      </m:r>
                      <m:r>
                        <a:rPr lang="en-US" altLang="zh-CN" sz="2000" b="1" i="1" smtClean="0">
                          <a:latin typeface="Cambria Math" panose="02040503050406030204" pitchFamily="18" charset="0"/>
                        </a:rPr>
                        <m:t>𝒅𝑩</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724400" y="3690294"/>
                <a:ext cx="3658759" cy="400110"/>
              </a:xfrm>
              <a:prstGeom prst="rect">
                <a:avLst/>
              </a:prstGeom>
              <a:blipFill rotWithShape="0">
                <a:blip r:embed="rId6"/>
                <a:stretch>
                  <a:fillRect b="-18182"/>
                </a:stretch>
              </a:blipFill>
            </p:spPr>
            <p:txBody>
              <a:bodyPr/>
              <a:lstStyle/>
              <a:p>
                <a:r>
                  <a:rPr lang="zh-CN" altLang="en-US">
                    <a:noFill/>
                  </a:rPr>
                  <a:t> </a:t>
                </a:r>
              </a:p>
            </p:txBody>
          </p:sp>
        </mc:Fallback>
      </mc:AlternateContent>
      <p:sp>
        <p:nvSpPr>
          <p:cNvPr id="16" name="文本框 15"/>
          <p:cNvSpPr txBox="1"/>
          <p:nvPr/>
        </p:nvSpPr>
        <p:spPr>
          <a:xfrm>
            <a:off x="720968" y="4702495"/>
            <a:ext cx="5070231"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当带宽</a:t>
            </a:r>
            <a:r>
              <a:rPr lang="en-US" altLang="zh-CN" sz="2400" b="1" dirty="0">
                <a:latin typeface="Times New Roman" panose="02020603050405020304" pitchFamily="18" charset="0"/>
                <a:cs typeface="Times New Roman" panose="02020603050405020304" pitchFamily="18" charset="0"/>
              </a:rPr>
              <a:t>2</a:t>
            </a:r>
            <a:r>
              <a:rPr lang="el-GR" altLang="zh-CN" sz="2400" b="1" dirty="0">
                <a:latin typeface="Times New Roman" panose="02020603050405020304" pitchFamily="18" charset="0"/>
                <a:cs typeface="Times New Roman" panose="02020603050405020304" pitchFamily="18" charset="0"/>
              </a:rPr>
              <a:t>Δ</a:t>
            </a:r>
            <a:r>
              <a:rPr lang="en-US" altLang="zh-CN" sz="2400" b="1" dirty="0" smtClean="0">
                <a:latin typeface="Times New Roman" panose="02020603050405020304" pitchFamily="18" charset="0"/>
                <a:cs typeface="Times New Roman" panose="02020603050405020304" pitchFamily="18" charset="0"/>
              </a:rPr>
              <a:t>f</a:t>
            </a:r>
            <a:r>
              <a:rPr lang="en-US" altLang="zh-CN" sz="2400" b="1" baseline="-25000" dirty="0" smtClean="0">
                <a:latin typeface="Times New Roman" panose="02020603050405020304" pitchFamily="18" charset="0"/>
                <a:cs typeface="Times New Roman" panose="02020603050405020304" pitchFamily="18" charset="0"/>
              </a:rPr>
              <a:t>0.7</a:t>
            </a:r>
            <a:r>
              <a:rPr lang="zh-CN" altLang="en-US" sz="2400" b="1" dirty="0" smtClean="0">
                <a:latin typeface="Times New Roman" panose="02020603050405020304" pitchFamily="18" charset="0"/>
                <a:cs typeface="Times New Roman" panose="02020603050405020304" pitchFamily="18" charset="0"/>
              </a:rPr>
              <a:t>加宽至</a:t>
            </a:r>
            <a:r>
              <a:rPr lang="en-US" altLang="zh-CN" sz="2400" b="1" dirty="0" smtClean="0">
                <a:latin typeface="Times New Roman" panose="02020603050405020304" pitchFamily="18" charset="0"/>
                <a:cs typeface="Times New Roman" panose="02020603050405020304" pitchFamily="18" charset="0"/>
              </a:rPr>
              <a:t>300kHz</a:t>
            </a:r>
            <a:r>
              <a:rPr lang="zh-CN" altLang="en-US" sz="2400" b="1" dirty="0" smtClean="0">
                <a:latin typeface="Times New Roman" panose="02020603050405020304" pitchFamily="18" charset="0"/>
                <a:cs typeface="Times New Roman" panose="02020603050405020304" pitchFamily="18" charset="0"/>
              </a:rPr>
              <a:t>时</a:t>
            </a:r>
            <a:r>
              <a:rPr lang="zh-CN" altLang="en-US" sz="2400" b="1" dirty="0" smtClean="0"/>
              <a:t>：</a:t>
            </a:r>
            <a:endParaRPr lang="zh-CN" altLang="en-US" sz="2400" b="1" dirty="0"/>
          </a:p>
        </p:txBody>
      </p:sp>
      <mc:AlternateContent xmlns:mc="http://schemas.openxmlformats.org/markup-compatibility/2006" xmlns:a14="http://schemas.microsoft.com/office/drawing/2010/main">
        <mc:Choice Requires="a14">
          <p:sp>
            <p:nvSpPr>
              <p:cNvPr id="17" name="矩形 16"/>
              <p:cNvSpPr/>
              <p:nvPr/>
            </p:nvSpPr>
            <p:spPr>
              <a:xfrm>
                <a:off x="4876800" y="4419600"/>
                <a:ext cx="4169859"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m:rPr>
                              <m:sty m:val="p"/>
                            </m:rPr>
                            <a:rPr lang="en-US" altLang="zh-CN" sz="2400" b="0" i="1">
                              <a:latin typeface="Cambria Math" panose="02040503050406030204" pitchFamily="18" charset="0"/>
                            </a:rPr>
                            <m:t>L</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0</m:t>
                              </m:r>
                            </m:sub>
                          </m:sSub>
                        </m:num>
                        <m:den>
                          <m:r>
                            <a:rPr lang="en-US" altLang="zh-CN" sz="2400" i="1">
                              <a:latin typeface="Cambria Math" panose="02040503050406030204" pitchFamily="18" charset="0"/>
                            </a:rPr>
                            <m:t>𝐵</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5</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6</m:t>
                              </m:r>
                            </m:sup>
                          </m:sSup>
                        </m:num>
                        <m:den>
                          <m:r>
                            <a:rPr lang="en-US" altLang="zh-CN" sz="2400" b="0" i="1" smtClean="0">
                              <a:latin typeface="Cambria Math" panose="02040503050406030204" pitchFamily="18" charset="0"/>
                            </a:rPr>
                            <m:t>300</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b="0" i="1" smtClean="0">
                                  <a:latin typeface="Cambria Math" panose="02040503050406030204" pitchFamily="18" charset="0"/>
                                  <a:ea typeface="Cambria Math" panose="02040503050406030204" pitchFamily="18" charset="0"/>
                                </a:rPr>
                                <m:t>3</m:t>
                              </m:r>
                            </m:sup>
                          </m:sSup>
                        </m:den>
                      </m:f>
                      <m:r>
                        <a:rPr lang="en-US" altLang="zh-CN" sz="2400" i="1">
                          <a:latin typeface="Cambria Math" panose="02040503050406030204" pitchFamily="18" charset="0"/>
                        </a:rPr>
                        <m:t>=</m:t>
                      </m:r>
                      <m:r>
                        <a:rPr lang="en-US" altLang="zh-CN" sz="2400" i="1" smtClean="0">
                          <a:latin typeface="Cambria Math" panose="02040503050406030204" pitchFamily="18" charset="0"/>
                        </a:rPr>
                        <m:t>1</m:t>
                      </m:r>
                      <m:r>
                        <a:rPr lang="en-US" altLang="zh-CN" sz="2400" b="0" i="1" smtClean="0">
                          <a:latin typeface="Cambria Math" panose="02040503050406030204" pitchFamily="18" charset="0"/>
                        </a:rPr>
                        <m:t>6.65</m:t>
                      </m:r>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4876800" y="4419600"/>
                <a:ext cx="4169859" cy="83343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50734" y="5634291"/>
                <a:ext cx="2051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1">
                              <a:latin typeface="Cambria Math" panose="02040503050406030204" pitchFamily="18" charset="0"/>
                            </a:rPr>
                            <m:t>R</m:t>
                          </m:r>
                        </m:e>
                        <m:sub>
                          <m:r>
                            <a:rPr lang="el-GR" altLang="zh-CN" sz="2400" i="1">
                              <a:latin typeface="Cambria Math" panose="02040503050406030204" pitchFamily="18" charset="0"/>
                            </a:rPr>
                            <m:t>𝛴</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𝑥</m:t>
                          </m:r>
                        </m:sub>
                      </m:sSub>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650734" y="5634291"/>
                <a:ext cx="2051331" cy="461665"/>
              </a:xfrm>
              <a:prstGeom prst="rect">
                <a:avLst/>
              </a:prstGeom>
              <a:blipFill rotWithShape="0">
                <a:blip r:embed="rId8"/>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827230" y="5634291"/>
                <a:ext cx="3090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𝐿</m:t>
                          </m:r>
                        </m:sub>
                      </m:sSub>
                      <m:sSub>
                        <m:sSubPr>
                          <m:ctrlPr>
                            <a:rPr lang="en-US" altLang="zh-CN" sz="2400" i="1">
                              <a:latin typeface="Cambria Math" panose="02040503050406030204" pitchFamily="18" charset="0"/>
                            </a:rPr>
                          </m:ctrlPr>
                        </m:sSubPr>
                        <m:e>
                          <m:r>
                            <a:rPr lang="zh-CN" altLang="en-US" sz="2400" i="1" smtClean="0">
                              <a:latin typeface="Cambria Math" panose="02040503050406030204" pitchFamily="18" charset="0"/>
                            </a:rPr>
                            <m:t>𝜔</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𝐿</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𝜔</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𝐿</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𝑥</m:t>
                          </m:r>
                        </m:sub>
                      </m:sSub>
                    </m:oMath>
                  </m:oMathPara>
                </a14:m>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2827230" y="5634291"/>
                <a:ext cx="3090205" cy="461665"/>
              </a:xfrm>
              <a:prstGeom prst="rect">
                <a:avLst/>
              </a:prstGeom>
              <a:blipFill rotWithShape="0">
                <a:blip r:embed="rId9"/>
                <a:stretch>
                  <a:fillRect b="-15789"/>
                </a:stretch>
              </a:blipFill>
            </p:spPr>
            <p:txBody>
              <a:bodyPr/>
              <a:lstStyle/>
              <a:p>
                <a:r>
                  <a:rPr lang="zh-CN" altLang="en-US">
                    <a:noFill/>
                  </a:rPr>
                  <a:t> </a:t>
                </a:r>
              </a:p>
            </p:txBody>
          </p:sp>
        </mc:Fallback>
      </mc:AlternateContent>
      <p:sp>
        <p:nvSpPr>
          <p:cNvPr id="20" name="矩形 19"/>
          <p:cNvSpPr/>
          <p:nvPr/>
        </p:nvSpPr>
        <p:spPr>
          <a:xfrm>
            <a:off x="5854318" y="5634291"/>
            <a:ext cx="675358" cy="523220"/>
          </a:xfrm>
          <a:prstGeom prst="rect">
            <a:avLst/>
          </a:prstGeom>
        </p:spPr>
        <p:txBody>
          <a:bodyPr wrap="square">
            <a:spAutoFit/>
          </a:bodyPr>
          <a:lstStyle/>
          <a:p>
            <a:r>
              <a:rPr lang="zh-CN" altLang="en-US" sz="2800" b="1" dirty="0" smtClean="0"/>
              <a:t>→</a:t>
            </a:r>
            <a:endParaRPr lang="zh-CN" altLang="en-US" sz="1600" b="1" dirty="0"/>
          </a:p>
        </p:txBody>
      </p:sp>
      <mc:AlternateContent xmlns:mc="http://schemas.openxmlformats.org/markup-compatibility/2006" xmlns:a14="http://schemas.microsoft.com/office/drawing/2010/main">
        <mc:Choice Requires="a14">
          <p:sp>
            <p:nvSpPr>
              <p:cNvPr id="21" name="矩形 20"/>
              <p:cNvSpPr/>
              <p:nvPr/>
            </p:nvSpPr>
            <p:spPr>
              <a:xfrm>
                <a:off x="6718733" y="5877048"/>
                <a:ext cx="1634165" cy="461665"/>
              </a:xfrm>
              <a:prstGeom prst="rect">
                <a:avLst/>
              </a:prstGeom>
            </p:spPr>
            <p:txBody>
              <a:bodyPr wrap="none">
                <a:spAutoFit/>
              </a:bodyPr>
              <a:lstStyle/>
              <a:p>
                <a14:m>
                  <m:oMath xmlns:m="http://schemas.openxmlformats.org/officeDocument/2006/math">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𝑥</m:t>
                        </m:r>
                      </m:sub>
                    </m:sSub>
                  </m:oMath>
                </a14:m>
                <a:r>
                  <a:rPr lang="en-US" altLang="zh-CN" sz="2400" dirty="0" smtClean="0">
                    <a:latin typeface="Times New Roman" panose="02020603050405020304" pitchFamily="18" charset="0"/>
                    <a:cs typeface="Times New Roman" panose="02020603050405020304" pitchFamily="18" charset="0"/>
                  </a:rPr>
                  <a:t>=21.2k</a:t>
                </a:r>
                <a:r>
                  <a:rPr lang="el-GR" altLang="zh-CN" sz="2400" dirty="0">
                    <a:latin typeface="Times New Roman" panose="02020603050405020304" pitchFamily="18" charset="0"/>
                    <a:cs typeface="Times New Roman" panose="02020603050405020304" pitchFamily="18" charset="0"/>
                  </a:rPr>
                  <a:t>Ω</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6718733" y="5877048"/>
                <a:ext cx="1634165" cy="461665"/>
              </a:xfrm>
              <a:prstGeom prst="rect">
                <a:avLst/>
              </a:prstGeom>
              <a:blipFill rotWithShape="0">
                <a:blip r:embed="rId10"/>
                <a:stretch>
                  <a:fillRect l="-746" t="-10526" r="-5224" b="-28947"/>
                </a:stretch>
              </a:blipFill>
            </p:spPr>
            <p:txBody>
              <a:bodyPr/>
              <a:lstStyle/>
              <a:p>
                <a:r>
                  <a:rPr lang="zh-CN" altLang="en-US">
                    <a:noFill/>
                  </a:rPr>
                  <a:t> </a:t>
                </a:r>
              </a:p>
            </p:txBody>
          </p:sp>
        </mc:Fallback>
      </mc:AlternateContent>
      <p:sp>
        <p:nvSpPr>
          <p:cNvPr id="22" name="矩形 21"/>
          <p:cNvSpPr/>
          <p:nvPr/>
        </p:nvSpPr>
        <p:spPr>
          <a:xfrm>
            <a:off x="6584562" y="5480402"/>
            <a:ext cx="1733167" cy="400110"/>
          </a:xfrm>
          <a:prstGeom prst="rect">
            <a:avLst/>
          </a:prstGeom>
        </p:spPr>
        <p:txBody>
          <a:bodyPr wrap="none">
            <a:spAutoFit/>
          </a:bodyPr>
          <a:lstStyle/>
          <a:p>
            <a:r>
              <a:rPr lang="zh-CN" altLang="en-US" sz="2000" b="1" dirty="0"/>
              <a:t>回路两端并联</a:t>
            </a:r>
            <a:endParaRPr lang="zh-CN" altLang="en-US" sz="2000" dirty="0"/>
          </a:p>
        </p:txBody>
      </p:sp>
    </p:spTree>
    <p:extLst>
      <p:ext uri="{BB962C8B-B14F-4D97-AF65-F5344CB8AC3E}">
        <p14:creationId xmlns:p14="http://schemas.microsoft.com/office/powerpoint/2010/main" val="2471979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b="1" dirty="0"/>
              <a:t>晶体是指其中的原子、分子、或离子以规则、重复的模式朝各方向延伸的一种</a:t>
            </a:r>
            <a:r>
              <a:rPr lang="zh-CN" altLang="en-US" sz="2400" b="1" dirty="0" smtClean="0"/>
              <a:t>固体；</a:t>
            </a:r>
            <a:endParaRPr lang="zh-CN" altLang="en-US" sz="2400" b="1" dirty="0"/>
          </a:p>
          <a:p>
            <a:r>
              <a:rPr lang="zh-CN" altLang="en-US" sz="2400" b="1" dirty="0" smtClean="0"/>
              <a:t>晶体具有</a:t>
            </a:r>
            <a:r>
              <a:rPr lang="zh-CN" altLang="en-US" sz="2400" b="1" dirty="0"/>
              <a:t>自然共振频率</a:t>
            </a:r>
            <a:r>
              <a:rPr lang="zh-CN" altLang="en-US" sz="2400" b="1" dirty="0" smtClean="0"/>
              <a:t>，其共振频率</a:t>
            </a:r>
            <a:r>
              <a:rPr lang="zh-CN" altLang="en-US" sz="2400" b="1" dirty="0"/>
              <a:t>取决于晶体的尺寸、形状、弹性、与物质内的</a:t>
            </a:r>
            <a:r>
              <a:rPr lang="zh-CN" altLang="en-US" sz="2400" b="1" dirty="0" smtClean="0"/>
              <a:t>音速；</a:t>
            </a:r>
            <a:endParaRPr lang="en-US" altLang="zh-CN" sz="2400" b="1" dirty="0" smtClean="0"/>
          </a:p>
          <a:p>
            <a:r>
              <a:rPr lang="zh-CN" altLang="en-US" sz="2400" b="1" dirty="0"/>
              <a:t>运用石英晶体上的电极对一颗被适当切割并安置的石英晶体施以电场时，晶体会产生</a:t>
            </a:r>
            <a:r>
              <a:rPr lang="zh-CN" altLang="en-US" sz="2400" b="1" dirty="0" smtClean="0"/>
              <a:t>变形，这</a:t>
            </a:r>
            <a:r>
              <a:rPr lang="zh-CN" altLang="en-US" sz="2400" b="1" dirty="0"/>
              <a:t>就是逆压电效应。当外加电场移除时，石英晶体会恢复原状并发出电场，因而在电极上产生</a:t>
            </a:r>
            <a:r>
              <a:rPr lang="zh-CN" altLang="en-US" sz="2400" b="1" dirty="0" smtClean="0"/>
              <a:t>电压；</a:t>
            </a:r>
            <a:endParaRPr lang="en-US" altLang="zh-CN" sz="2400" b="1" dirty="0" smtClean="0"/>
          </a:p>
          <a:p>
            <a:r>
              <a:rPr lang="zh-CN" altLang="en-US" sz="2400" b="1" dirty="0" smtClean="0"/>
              <a:t>石英晶体的共振</a:t>
            </a:r>
            <a:r>
              <a:rPr lang="zh-CN" altLang="en-US" sz="2400" b="1" dirty="0"/>
              <a:t>的特性还取决于振动模式与石英的切割</a:t>
            </a:r>
            <a:r>
              <a:rPr lang="zh-CN" altLang="en-US" sz="2400" b="1" dirty="0" smtClean="0"/>
              <a:t>角度，在</a:t>
            </a:r>
            <a:r>
              <a:rPr lang="zh-CN" altLang="en-US" sz="2400" b="1" dirty="0"/>
              <a:t>需要高精密度与稳定性的严格场合，石英晶体会放置于恒温箱（</a:t>
            </a:r>
            <a:r>
              <a:rPr lang="en-US" altLang="zh-CN" sz="2400" b="1" dirty="0"/>
              <a:t>Crystal oven</a:t>
            </a:r>
            <a:r>
              <a:rPr lang="zh-CN" altLang="en-US" sz="2400" b="1" dirty="0"/>
              <a:t>）与吸振容器内，以防止外部温度与震动的干扰。</a:t>
            </a:r>
          </a:p>
          <a:p>
            <a:pPr marL="0" indent="0">
              <a:buNone/>
            </a:pPr>
            <a:r>
              <a:rPr lang="zh-CN" altLang="en-US" dirty="0"/>
              <a:t/>
            </a:r>
            <a:br>
              <a:rPr lang="zh-CN" altLang="en-US" dirty="0"/>
            </a:b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19</a:t>
            </a:fld>
            <a:endParaRPr lang="en-US" altLang="zh-CN"/>
          </a:p>
        </p:txBody>
      </p:sp>
      <p:sp>
        <p:nvSpPr>
          <p:cNvPr id="5" name="Rectangle 2"/>
          <p:cNvSpPr>
            <a:spLocks noGrp="1" noChangeArrowheads="1"/>
          </p:cNvSpPr>
          <p:nvPr>
            <p:ph type="title"/>
          </p:nvPr>
        </p:nvSpPr>
        <p:spPr>
          <a:xfrm>
            <a:off x="0" y="338138"/>
            <a:ext cx="8229600" cy="1143000"/>
          </a:xfrm>
        </p:spPr>
        <p:txBody>
          <a:bodyPr/>
          <a:lstStyle/>
          <a:p>
            <a:pPr>
              <a:defRPr/>
            </a:pPr>
            <a:r>
              <a:rPr lang="zh-CN" altLang="en-US" sz="4000" b="1" dirty="0" smtClean="0">
                <a:solidFill>
                  <a:srgbClr val="4A206A"/>
                </a:solidFill>
                <a:latin typeface="微软雅黑" panose="020B0503020204020204" pitchFamily="34" charset="-122"/>
                <a:ea typeface="微软雅黑" panose="020B0503020204020204" pitchFamily="34" charset="-122"/>
              </a:rPr>
              <a:t>石英晶体谐振器</a:t>
            </a:r>
            <a:endParaRPr lang="en-US" altLang="zh-CN" sz="4000" b="1" dirty="0">
              <a:solidFill>
                <a:srgbClr val="4A206A"/>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a:srcRect l="30426" t="25139" r="32595" b="44853"/>
          <a:stretch/>
        </p:blipFill>
        <p:spPr>
          <a:xfrm>
            <a:off x="6019800" y="49558"/>
            <a:ext cx="3124200" cy="1584592"/>
          </a:xfrm>
          <a:prstGeom prst="rect">
            <a:avLst/>
          </a:prstGeom>
        </p:spPr>
      </p:pic>
    </p:spTree>
    <p:extLst>
      <p:ext uri="{BB962C8B-B14F-4D97-AF65-F5344CB8AC3E}">
        <p14:creationId xmlns:p14="http://schemas.microsoft.com/office/powerpoint/2010/main" val="3983519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4A206A"/>
                </a:solidFill>
                <a:latin typeface="微软雅黑" pitchFamily="34" charset="-122"/>
                <a:ea typeface="微软雅黑" pitchFamily="34" charset="-122"/>
              </a:rPr>
              <a:t>无源器件</a:t>
            </a:r>
          </a:p>
        </p:txBody>
      </p:sp>
      <p:sp>
        <p:nvSpPr>
          <p:cNvPr id="3" name="内容占位符 2"/>
          <p:cNvSpPr>
            <a:spLocks noGrp="1"/>
          </p:cNvSpPr>
          <p:nvPr>
            <p:ph idx="1"/>
          </p:nvPr>
        </p:nvSpPr>
        <p:spPr>
          <a:xfrm>
            <a:off x="457200" y="1600200"/>
            <a:ext cx="8458200" cy="4525963"/>
          </a:xfrm>
        </p:spPr>
        <p:txBody>
          <a:bodyPr/>
          <a:lstStyle/>
          <a:p>
            <a:pPr>
              <a:lnSpc>
                <a:spcPts val="5600"/>
              </a:lnSpc>
              <a:spcBef>
                <a:spcPts val="0"/>
              </a:spcBef>
              <a:buFont typeface="Wingdings" panose="05000000000000000000" pitchFamily="2" charset="2"/>
              <a:buChar char="Ø"/>
            </a:pPr>
            <a:r>
              <a:rPr lang="zh-CN" altLang="en-US" b="1" dirty="0" smtClean="0">
                <a:solidFill>
                  <a:srgbClr val="FF0000"/>
                </a:solidFill>
                <a:latin typeface="Times New Roman" panose="02020603050405020304" pitchFamily="18" charset="0"/>
                <a:cs typeface="Times New Roman" panose="02020603050405020304" pitchFamily="18" charset="0"/>
              </a:rPr>
              <a:t> 谐振器</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a:lnSpc>
                <a:spcPts val="5600"/>
              </a:lnSpc>
              <a:spcBef>
                <a:spcPts val="0"/>
              </a:spcBef>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匹配</a:t>
            </a:r>
            <a:r>
              <a:rPr lang="zh-CN" altLang="en-US" b="1" dirty="0">
                <a:latin typeface="Times New Roman" panose="02020603050405020304" pitchFamily="18" charset="0"/>
                <a:cs typeface="Times New Roman" panose="02020603050405020304" pitchFamily="18" charset="0"/>
              </a:rPr>
              <a:t>电路</a:t>
            </a:r>
            <a:endParaRPr lang="en-US" altLang="zh-CN" b="1" dirty="0">
              <a:latin typeface="Times New Roman" panose="02020603050405020304" pitchFamily="18" charset="0"/>
              <a:cs typeface="Times New Roman" panose="02020603050405020304" pitchFamily="18" charset="0"/>
            </a:endParaRPr>
          </a:p>
          <a:p>
            <a:pPr>
              <a:lnSpc>
                <a:spcPts val="5600"/>
              </a:lnSpc>
              <a:spcBef>
                <a:spcPts val="0"/>
              </a:spcBef>
              <a:buFont typeface="Wingdings" panose="05000000000000000000" pitchFamily="2" charset="2"/>
              <a:buChar char="Ø"/>
            </a:pPr>
            <a:r>
              <a:rPr lang="zh-CN" altLang="en-US" b="1" dirty="0" smtClean="0">
                <a:latin typeface="Times New Roman" panose="02020603050405020304" pitchFamily="18" charset="0"/>
                <a:cs typeface="Times New Roman" panose="02020603050405020304" pitchFamily="18" charset="0"/>
              </a:rPr>
              <a:t> 功率</a:t>
            </a:r>
            <a:r>
              <a:rPr lang="zh-CN" altLang="en-US" b="1" dirty="0">
                <a:latin typeface="Times New Roman" panose="02020603050405020304" pitchFamily="18" charset="0"/>
                <a:cs typeface="Times New Roman" panose="02020603050405020304" pitchFamily="18" charset="0"/>
              </a:rPr>
              <a:t>分频器（</a:t>
            </a:r>
            <a:r>
              <a:rPr lang="en-US" altLang="zh-CN" b="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型结、电阻型、威尔金森）</a:t>
            </a:r>
            <a:r>
              <a:rPr lang="en-US" altLang="zh-CN" b="1" dirty="0" smtClean="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a:lnSpc>
                <a:spcPts val="5600"/>
              </a:lnSpc>
              <a:spcBef>
                <a:spcPts val="0"/>
              </a:spcBef>
              <a:buFont typeface="Wingdings" panose="05000000000000000000" pitchFamily="2" charset="2"/>
              <a:buChar char="Ø"/>
            </a:pPr>
            <a:r>
              <a:rPr lang="zh-CN" altLang="en-US" b="1" dirty="0" smtClean="0">
                <a:latin typeface="Times New Roman" panose="02020603050405020304" pitchFamily="18" charset="0"/>
                <a:cs typeface="Times New Roman" panose="02020603050405020304" pitchFamily="18" charset="0"/>
              </a:rPr>
              <a:t>偏置</a:t>
            </a:r>
            <a:r>
              <a:rPr lang="zh-CN" altLang="en-US" b="1" dirty="0">
                <a:latin typeface="Times New Roman" panose="02020603050405020304" pitchFamily="18" charset="0"/>
                <a:cs typeface="Times New Roman" panose="02020603050405020304" pitchFamily="18" charset="0"/>
              </a:rPr>
              <a:t>电路</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a:t>
            </a:fld>
            <a:endParaRPr lang="en-US" altLang="zh-CN"/>
          </a:p>
        </p:txBody>
      </p:sp>
    </p:spTree>
    <p:extLst>
      <p:ext uri="{BB962C8B-B14F-4D97-AF65-F5344CB8AC3E}">
        <p14:creationId xmlns:p14="http://schemas.microsoft.com/office/powerpoint/2010/main" val="3653276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E8D984FC-4DE8-4D40-8B22-1E597634195B}" type="slidenum">
              <a:rPr lang="zh-CN" altLang="en-US" sz="1600">
                <a:latin typeface="+mn-lt"/>
                <a:cs typeface="Arial" panose="020B0604020202020204" pitchFamily="34" charset="0"/>
              </a:rPr>
              <a:pPr eaLnBrk="1" hangingPunct="1">
                <a:spcBef>
                  <a:spcPct val="0"/>
                </a:spcBef>
                <a:buFontTx/>
                <a:buNone/>
              </a:pPr>
              <a:t>20</a:t>
            </a:fld>
            <a:endParaRPr lang="en-US" altLang="zh-CN" sz="1600" dirty="0">
              <a:latin typeface="+mn-lt"/>
              <a:cs typeface="Arial" panose="020B0604020202020204" pitchFamily="34" charset="0"/>
            </a:endParaRPr>
          </a:p>
        </p:txBody>
      </p:sp>
      <p:sp>
        <p:nvSpPr>
          <p:cNvPr id="3" name="Rectangle 2"/>
          <p:cNvSpPr txBox="1">
            <a:spLocks noChangeArrowheads="1"/>
          </p:cNvSpPr>
          <p:nvPr/>
        </p:nvSpPr>
        <p:spPr>
          <a:xfrm>
            <a:off x="457200" y="228600"/>
            <a:ext cx="7543800" cy="830263"/>
          </a:xfrm>
          <a:prstGeom prst="rect">
            <a:avLst/>
          </a:prstGeom>
        </p:spPr>
        <p:txBody>
          <a:bodyPr/>
          <a:lstStyle/>
          <a:p>
            <a:pPr algn="ctr">
              <a:spcBef>
                <a:spcPct val="0"/>
              </a:spcBef>
              <a:defRPr/>
            </a:pPr>
            <a:r>
              <a:rPr lang="zh-CN" altLang="en-US" sz="4000" b="1" kern="0" dirty="0">
                <a:solidFill>
                  <a:srgbClr val="4A206A"/>
                </a:solidFill>
                <a:latin typeface="微软雅黑" panose="020B0503020204020204" pitchFamily="34" charset="-122"/>
                <a:ea typeface="微软雅黑" panose="020B0503020204020204" pitchFamily="34" charset="-122"/>
                <a:cs typeface="+mj-cs"/>
              </a:rPr>
              <a:t>阻抗匹配网络</a:t>
            </a:r>
          </a:p>
        </p:txBody>
      </p:sp>
      <p:sp>
        <p:nvSpPr>
          <p:cNvPr id="4" name="Rectangle 3"/>
          <p:cNvSpPr txBox="1">
            <a:spLocks noChangeArrowheads="1"/>
          </p:cNvSpPr>
          <p:nvPr/>
        </p:nvSpPr>
        <p:spPr bwMode="auto">
          <a:xfrm>
            <a:off x="457200" y="1447800"/>
            <a:ext cx="82296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ts val="4800"/>
              </a:lnSpc>
              <a:buNone/>
            </a:pPr>
            <a:r>
              <a:rPr lang="zh-CN" altLang="en-US" sz="2800" b="1" dirty="0">
                <a:latin typeface="+mn-ea"/>
                <a:ea typeface="+mn-ea"/>
              </a:rPr>
              <a:t>对匹配网络的要求：</a:t>
            </a:r>
          </a:p>
          <a:p>
            <a:pPr eaLnBrk="1" hangingPunct="1">
              <a:lnSpc>
                <a:spcPts val="4800"/>
              </a:lnSpc>
              <a:buSzPct val="80000"/>
              <a:buFont typeface="Wingdings" panose="05000000000000000000" pitchFamily="2" charset="2"/>
              <a:buChar char="Ø"/>
            </a:pPr>
            <a:r>
              <a:rPr lang="zh-CN" altLang="en-US" sz="2800" b="1" dirty="0" smtClean="0">
                <a:latin typeface="+mn-ea"/>
                <a:ea typeface="+mn-ea"/>
              </a:rPr>
              <a:t>能</a:t>
            </a:r>
            <a:r>
              <a:rPr lang="zh-CN" altLang="en-US" sz="2800" b="1" dirty="0">
                <a:latin typeface="+mn-ea"/>
                <a:ea typeface="+mn-ea"/>
              </a:rPr>
              <a:t>实现阻抗变换，实现级间、输出间匹配。</a:t>
            </a:r>
          </a:p>
          <a:p>
            <a:pPr eaLnBrk="1" hangingPunct="1">
              <a:lnSpc>
                <a:spcPts val="4800"/>
              </a:lnSpc>
              <a:buSzPct val="80000"/>
              <a:buFont typeface="Wingdings" panose="05000000000000000000" pitchFamily="2" charset="2"/>
              <a:buChar char="Ø"/>
            </a:pPr>
            <a:r>
              <a:rPr lang="zh-CN" altLang="en-US" sz="2800" b="1" dirty="0" smtClean="0">
                <a:latin typeface="+mn-ea"/>
                <a:ea typeface="+mn-ea"/>
              </a:rPr>
              <a:t>具有</a:t>
            </a:r>
            <a:r>
              <a:rPr lang="zh-CN" altLang="en-US" sz="2800" b="1" dirty="0">
                <a:latin typeface="+mn-ea"/>
                <a:ea typeface="+mn-ea"/>
              </a:rPr>
              <a:t>滤波功能，实际它是一个滤波网络。</a:t>
            </a:r>
          </a:p>
          <a:p>
            <a:pPr eaLnBrk="1" hangingPunct="1">
              <a:lnSpc>
                <a:spcPts val="4800"/>
              </a:lnSpc>
              <a:buSzPct val="80000"/>
              <a:buFont typeface="Wingdings" panose="05000000000000000000" pitchFamily="2" charset="2"/>
              <a:buChar char="Ø"/>
            </a:pPr>
            <a:r>
              <a:rPr lang="zh-CN" altLang="en-US" sz="2800" b="1" dirty="0" smtClean="0">
                <a:latin typeface="+mn-ea"/>
                <a:ea typeface="+mn-ea"/>
              </a:rPr>
              <a:t>插入损耗</a:t>
            </a:r>
            <a:r>
              <a:rPr lang="zh-CN" altLang="en-US" sz="2800" b="1" dirty="0">
                <a:latin typeface="+mn-ea"/>
                <a:ea typeface="+mn-ea"/>
              </a:rPr>
              <a:t>应尽可能小。</a:t>
            </a:r>
          </a:p>
          <a:p>
            <a:pPr eaLnBrk="1" hangingPunct="1">
              <a:buFont typeface="Wingdings" panose="05000000000000000000" pitchFamily="2" charset="2"/>
              <a:buNone/>
            </a:pPr>
            <a:endParaRPr lang="zh-CN" altLang="en-US" sz="2800" b="1" dirty="0">
              <a:ea typeface="黑体" panose="02010609060101010101" pitchFamily="49" charset="-122"/>
            </a:endParaRP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3291650189"/>
              </p:ext>
            </p:extLst>
          </p:nvPr>
        </p:nvGraphicFramePr>
        <p:xfrm>
          <a:off x="6400800" y="1143000"/>
          <a:ext cx="1326173" cy="762000"/>
        </p:xfrm>
        <a:graphic>
          <a:graphicData uri="http://schemas.openxmlformats.org/presentationml/2006/ole">
            <mc:AlternateContent xmlns:mc="http://schemas.openxmlformats.org/markup-compatibility/2006">
              <mc:Choice xmlns:v="urn:schemas-microsoft-com:vml" Requires="v">
                <p:oleObj spid="_x0000_s191647" name="包装程序外壳对象" showAsIcon="1" r:id="rId3" imgW="575280" imgH="330120" progId="Package">
                  <p:embed/>
                </p:oleObj>
              </mc:Choice>
              <mc:Fallback>
                <p:oleObj name="包装程序外壳对象" showAsIcon="1" r:id="rId3" imgW="575280" imgH="330120" progId="Package">
                  <p:embed/>
                  <p:pic>
                    <p:nvPicPr>
                      <p:cNvPr id="2" name="对象 1">
                        <a:hlinkClick r:id="" action="ppaction://ole?verb=0"/>
                      </p:cNvPr>
                      <p:cNvPicPr/>
                      <p:nvPr/>
                    </p:nvPicPr>
                    <p:blipFill>
                      <a:blip r:embed="rId4"/>
                      <a:stretch>
                        <a:fillRect/>
                      </a:stretch>
                    </p:blipFill>
                    <p:spPr>
                      <a:xfrm>
                        <a:off x="6400800" y="1143000"/>
                        <a:ext cx="1326173" cy="762000"/>
                      </a:xfrm>
                      <a:prstGeom prst="rect">
                        <a:avLst/>
                      </a:prstGeom>
                    </p:spPr>
                  </p:pic>
                </p:oleObj>
              </mc:Fallback>
            </mc:AlternateContent>
          </a:graphicData>
        </a:graphic>
      </p:graphicFrame>
    </p:spTree>
    <p:extLst>
      <p:ext uri="{BB962C8B-B14F-4D97-AF65-F5344CB8AC3E}">
        <p14:creationId xmlns:p14="http://schemas.microsoft.com/office/powerpoint/2010/main" val="3307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a:spLocks/>
          </p:cNvSpPr>
          <p:nvPr/>
        </p:nvSpPr>
        <p:spPr>
          <a:xfrm>
            <a:off x="1260231" y="215289"/>
            <a:ext cx="6705600" cy="790575"/>
          </a:xfrm>
          <a:prstGeom prst="rect">
            <a:avLst/>
          </a:prstGeom>
        </p:spPr>
        <p:txBody>
          <a:bodyPr/>
          <a:lstStyle/>
          <a:p>
            <a:pPr algn="ctr" eaLnBrk="0" hangingPunct="0">
              <a:spcBef>
                <a:spcPct val="0"/>
              </a:spcBef>
              <a:defRPr/>
            </a:pPr>
            <a:r>
              <a:rPr lang="zh-CN" altLang="en-US" sz="4000" b="1" kern="0" dirty="0" smtClean="0">
                <a:solidFill>
                  <a:srgbClr val="4A206A"/>
                </a:solidFill>
                <a:latin typeface="微软雅黑" panose="020B0503020204020204" pitchFamily="34" charset="-122"/>
                <a:ea typeface="微软雅黑" panose="020B0503020204020204" pitchFamily="34" charset="-122"/>
                <a:cs typeface="+mj-cs"/>
              </a:rPr>
              <a:t>阻抗匹配</a:t>
            </a:r>
            <a:r>
              <a:rPr lang="zh-CN" altLang="en-US" sz="4000" b="1" kern="0" dirty="0">
                <a:solidFill>
                  <a:srgbClr val="4A206A"/>
                </a:solidFill>
                <a:latin typeface="微软雅黑" panose="020B0503020204020204" pitchFamily="34" charset="-122"/>
                <a:ea typeface="微软雅黑" panose="020B0503020204020204" pitchFamily="34" charset="-122"/>
                <a:cs typeface="+mj-cs"/>
              </a:rPr>
              <a:t>网络</a:t>
            </a:r>
            <a:endParaRPr lang="zh-CN" altLang="en-US" sz="4400" b="1" kern="0" dirty="0">
              <a:solidFill>
                <a:srgbClr val="4A206A"/>
              </a:solidFill>
              <a:latin typeface="微软雅黑" panose="020B0503020204020204" pitchFamily="34" charset="-122"/>
              <a:ea typeface="微软雅黑" panose="020B0503020204020204" pitchFamily="34" charset="-122"/>
              <a:cs typeface="+mj-cs"/>
            </a:endParaRPr>
          </a:p>
        </p:txBody>
      </p:sp>
      <p:sp>
        <p:nvSpPr>
          <p:cNvPr id="3" name="内容占位符 5"/>
          <p:cNvSpPr txBox="1">
            <a:spLocks/>
          </p:cNvSpPr>
          <p:nvPr/>
        </p:nvSpPr>
        <p:spPr bwMode="auto">
          <a:xfrm>
            <a:off x="651897" y="2323046"/>
            <a:ext cx="4038600"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r>
              <a:rPr kumimoji="1" lang="en-US" altLang="zh-CN" sz="2800" b="1" dirty="0">
                <a:latin typeface="Times New Roman" panose="02020603050405020304" pitchFamily="18" charset="0"/>
                <a:cs typeface="Times New Roman" panose="02020603050405020304" pitchFamily="18" charset="0"/>
              </a:rPr>
              <a:t>R</a:t>
            </a:r>
            <a:r>
              <a:rPr kumimoji="1" lang="en-US" altLang="zh-CN" sz="2800" b="1" baseline="-25000" dirty="0">
                <a:latin typeface="Times New Roman" panose="02020603050405020304" pitchFamily="18" charset="0"/>
                <a:cs typeface="Times New Roman" panose="02020603050405020304" pitchFamily="18" charset="0"/>
              </a:rPr>
              <a:t>S</a:t>
            </a:r>
            <a:r>
              <a:rPr kumimoji="1" lang="en-US" altLang="zh-CN" sz="2800" b="1" dirty="0">
                <a:latin typeface="Times New Roman" panose="02020603050405020304" pitchFamily="18" charset="0"/>
                <a:cs typeface="Times New Roman" panose="02020603050405020304" pitchFamily="18" charset="0"/>
              </a:rPr>
              <a:t> </a:t>
            </a:r>
            <a:r>
              <a:rPr kumimoji="1" lang="en-US" altLang="zh-CN" sz="2800" b="1" dirty="0" smtClean="0">
                <a:latin typeface="Times New Roman" panose="02020603050405020304" pitchFamily="18" charset="0"/>
                <a:cs typeface="Times New Roman" panose="02020603050405020304" pitchFamily="18" charset="0"/>
              </a:rPr>
              <a:t>--- </a:t>
            </a:r>
            <a:r>
              <a:rPr kumimoji="1" lang="zh-CN" altLang="en-US" sz="2800" b="1" dirty="0" smtClean="0">
                <a:latin typeface="Times New Roman" panose="02020603050405020304" pitchFamily="18" charset="0"/>
                <a:cs typeface="Times New Roman" panose="02020603050405020304" pitchFamily="18" charset="0"/>
              </a:rPr>
              <a:t>信号</a:t>
            </a:r>
            <a:r>
              <a:rPr kumimoji="1" lang="zh-CN" altLang="en-US" sz="2800" b="1" dirty="0">
                <a:latin typeface="Times New Roman" panose="02020603050405020304" pitchFamily="18" charset="0"/>
                <a:cs typeface="Times New Roman" panose="02020603050405020304" pitchFamily="18" charset="0"/>
              </a:rPr>
              <a:t>源内阻或前级放大器所要求的最佳负载。</a:t>
            </a:r>
          </a:p>
          <a:p>
            <a:pPr algn="just"/>
            <a:r>
              <a:rPr kumimoji="1" lang="en-US" altLang="zh-CN" sz="2800" b="1" dirty="0">
                <a:latin typeface="Times New Roman" panose="02020603050405020304" pitchFamily="18" charset="0"/>
                <a:cs typeface="Times New Roman" panose="02020603050405020304" pitchFamily="18" charset="0"/>
              </a:rPr>
              <a:t>R</a:t>
            </a:r>
            <a:r>
              <a:rPr kumimoji="1" lang="en-US" altLang="zh-CN" sz="2800" b="1" baseline="-25000" dirty="0">
                <a:latin typeface="Times New Roman" panose="02020603050405020304" pitchFamily="18" charset="0"/>
                <a:cs typeface="Times New Roman" panose="02020603050405020304" pitchFamily="18" charset="0"/>
              </a:rPr>
              <a:t>L</a:t>
            </a:r>
            <a:r>
              <a:rPr kumimoji="1" lang="en-US" altLang="zh-CN" sz="2800" b="1" dirty="0">
                <a:latin typeface="Times New Roman" panose="02020603050405020304" pitchFamily="18" charset="0"/>
                <a:cs typeface="Times New Roman" panose="02020603050405020304" pitchFamily="18" charset="0"/>
              </a:rPr>
              <a:t> --- </a:t>
            </a:r>
            <a:r>
              <a:rPr kumimoji="1" lang="zh-CN" altLang="en-US" sz="2800" b="1" dirty="0">
                <a:latin typeface="Times New Roman" panose="02020603050405020304" pitchFamily="18" charset="0"/>
                <a:cs typeface="Times New Roman" panose="02020603050405020304" pitchFamily="18" charset="0"/>
              </a:rPr>
              <a:t>负载阻抗或天线阻抗。</a:t>
            </a:r>
          </a:p>
          <a:p>
            <a:pPr algn="just"/>
            <a:r>
              <a:rPr kumimoji="1" lang="en-US" altLang="zh-CN" sz="2800" b="1" dirty="0">
                <a:latin typeface="Times New Roman" panose="02020603050405020304" pitchFamily="18" charset="0"/>
                <a:cs typeface="Times New Roman" panose="02020603050405020304" pitchFamily="18" charset="0"/>
              </a:rPr>
              <a:t>X</a:t>
            </a:r>
            <a:r>
              <a:rPr kumimoji="1" lang="en-US" altLang="zh-CN" sz="2800" b="1" baseline="-25000" dirty="0">
                <a:latin typeface="Times New Roman" panose="02020603050405020304" pitchFamily="18" charset="0"/>
                <a:cs typeface="Times New Roman" panose="02020603050405020304" pitchFamily="18" charset="0"/>
              </a:rPr>
              <a:t>1</a:t>
            </a:r>
            <a:r>
              <a:rPr kumimoji="1" lang="en-US" altLang="zh-CN" sz="2800" b="1" dirty="0">
                <a:latin typeface="Times New Roman" panose="02020603050405020304" pitchFamily="18" charset="0"/>
                <a:cs typeface="Times New Roman" panose="02020603050405020304" pitchFamily="18" charset="0"/>
              </a:rPr>
              <a:t> ,X</a:t>
            </a:r>
            <a:r>
              <a:rPr kumimoji="1" lang="en-US" altLang="zh-CN" sz="2800" b="1" baseline="-25000" dirty="0">
                <a:latin typeface="Times New Roman" panose="02020603050405020304" pitchFamily="18" charset="0"/>
                <a:cs typeface="Times New Roman" panose="02020603050405020304" pitchFamily="18" charset="0"/>
              </a:rPr>
              <a:t>2</a:t>
            </a:r>
            <a:r>
              <a:rPr kumimoji="1" lang="en-US" altLang="zh-CN" sz="2800" b="1" dirty="0">
                <a:latin typeface="Times New Roman" panose="02020603050405020304" pitchFamily="18" charset="0"/>
                <a:cs typeface="Times New Roman" panose="02020603050405020304" pitchFamily="18" charset="0"/>
              </a:rPr>
              <a:t> --- </a:t>
            </a:r>
            <a:r>
              <a:rPr kumimoji="1" lang="zh-CN" altLang="en-US" sz="2800" b="1" dirty="0">
                <a:latin typeface="Times New Roman" panose="02020603050405020304" pitchFamily="18" charset="0"/>
                <a:cs typeface="Times New Roman" panose="02020603050405020304" pitchFamily="18" charset="0"/>
              </a:rPr>
              <a:t>匹配网络元件。</a:t>
            </a:r>
            <a:endParaRPr lang="zh-CN" altLang="en-US" sz="2800" b="1" dirty="0">
              <a:latin typeface="Times New Roman" panose="02020603050405020304" pitchFamily="18" charset="0"/>
              <a:cs typeface="Times New Roman" panose="02020603050405020304" pitchFamily="18" charset="0"/>
            </a:endParaRPr>
          </a:p>
        </p:txBody>
      </p:sp>
      <p:sp>
        <p:nvSpPr>
          <p:cNvPr id="20484" name="灯片编号占位符 3"/>
          <p:cNvSpPr>
            <a:spLocks noGrp="1"/>
          </p:cNvSpPr>
          <p:nvPr>
            <p:ph type="sldNum" sz="quarter" idx="12"/>
          </p:nvPr>
        </p:nvSpPr>
        <p:spPr>
          <a:xfrm>
            <a:off x="6553200" y="64008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fld id="{C283004F-916A-47E1-896E-8C90CA0F298E}" type="slidenum">
              <a:rPr lang="zh-CN" altLang="en-US" sz="1400" b="1"/>
              <a:pPr eaLnBrk="1" hangingPunct="1">
                <a:spcBef>
                  <a:spcPct val="0"/>
                </a:spcBef>
                <a:buFontTx/>
                <a:buNone/>
              </a:pPr>
              <a:t>21</a:t>
            </a:fld>
            <a:endParaRPr lang="en-US" altLang="zh-CN" sz="1400" b="1"/>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588" y="3001963"/>
            <a:ext cx="3171825"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5500688" y="2357438"/>
            <a:ext cx="2195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一般为电感</a:t>
            </a:r>
          </a:p>
        </p:txBody>
      </p:sp>
      <p:sp>
        <p:nvSpPr>
          <p:cNvPr id="7" name="Line 14"/>
          <p:cNvSpPr>
            <a:spLocks noChangeShapeType="1"/>
          </p:cNvSpPr>
          <p:nvPr/>
        </p:nvSpPr>
        <p:spPr bwMode="auto">
          <a:xfrm>
            <a:off x="6338888" y="2857500"/>
            <a:ext cx="233362" cy="5715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Box 7"/>
          <p:cNvSpPr txBox="1">
            <a:spLocks noChangeArrowheads="1"/>
          </p:cNvSpPr>
          <p:nvPr/>
        </p:nvSpPr>
        <p:spPr bwMode="auto">
          <a:xfrm>
            <a:off x="5638800" y="51054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一般为电容</a:t>
            </a:r>
          </a:p>
        </p:txBody>
      </p:sp>
      <p:sp>
        <p:nvSpPr>
          <p:cNvPr id="9" name="Line 14"/>
          <p:cNvSpPr>
            <a:spLocks noChangeShapeType="1"/>
          </p:cNvSpPr>
          <p:nvPr/>
        </p:nvSpPr>
        <p:spPr bwMode="auto">
          <a:xfrm flipH="1" flipV="1">
            <a:off x="6172200" y="4419600"/>
            <a:ext cx="214313" cy="7048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7" name="Text Box 11"/>
          <p:cNvSpPr txBox="1">
            <a:spLocks noChangeArrowheads="1"/>
          </p:cNvSpPr>
          <p:nvPr/>
        </p:nvSpPr>
        <p:spPr bwMode="auto">
          <a:xfrm>
            <a:off x="5257800" y="5715000"/>
            <a:ext cx="3124200" cy="400110"/>
          </a:xfrm>
          <a:prstGeom prst="rect">
            <a:avLst/>
          </a:prstGeom>
          <a:solidFill>
            <a:srgbClr val="FF99FF"/>
          </a:solidFill>
          <a:ln w="9525" algn="ctr">
            <a:noFill/>
            <a:miter lim="800000"/>
            <a:headEnd/>
            <a:tailEnd/>
          </a:ln>
        </p:spPr>
        <p:txBody>
          <a:bodyPr>
            <a:spAutoFit/>
          </a:bodyPr>
          <a:lstStyle/>
          <a:p>
            <a:pPr algn="ctr">
              <a:defRPr/>
            </a:pPr>
            <a:r>
              <a:rPr lang="en-US" altLang="zh-CN" sz="2000" b="1" dirty="0">
                <a:latin typeface="Times New Roman" pitchFamily="18" charset="0"/>
                <a:ea typeface="+mn-ea"/>
                <a:cs typeface="Times New Roman" pitchFamily="18" charset="0"/>
              </a:rPr>
              <a:t>L</a:t>
            </a:r>
            <a:r>
              <a:rPr lang="zh-CN" altLang="en-US" sz="2000" b="1" dirty="0">
                <a:latin typeface="+mn-ea"/>
                <a:ea typeface="+mn-ea"/>
              </a:rPr>
              <a:t>型匹配网络（</a:t>
            </a:r>
            <a:r>
              <a:rPr lang="en-US" altLang="zh-CN" sz="2000" b="1" i="1" dirty="0">
                <a:latin typeface="Times New Roman" pitchFamily="18" charset="0"/>
                <a:ea typeface="+mn-ea"/>
                <a:cs typeface="Times New Roman" pitchFamily="18" charset="0"/>
              </a:rPr>
              <a:t>R</a:t>
            </a:r>
            <a:r>
              <a:rPr lang="en-US" altLang="zh-CN" sz="2000" b="1" baseline="-25000" dirty="0">
                <a:latin typeface="Times New Roman" pitchFamily="18" charset="0"/>
                <a:ea typeface="+mn-ea"/>
                <a:cs typeface="Times New Roman" pitchFamily="18" charset="0"/>
              </a:rPr>
              <a:t>S</a:t>
            </a:r>
            <a:r>
              <a:rPr lang="en-US" altLang="zh-CN" sz="2000" b="1" dirty="0">
                <a:latin typeface="Times New Roman" pitchFamily="18" charset="0"/>
                <a:ea typeface="+mn-ea"/>
                <a:cs typeface="Times New Roman" pitchFamily="18" charset="0"/>
              </a:rPr>
              <a:t>&gt;</a:t>
            </a:r>
            <a:r>
              <a:rPr lang="en-US" altLang="zh-CN" sz="2000" b="1" i="1" dirty="0">
                <a:latin typeface="Times New Roman" pitchFamily="18" charset="0"/>
                <a:ea typeface="+mn-ea"/>
                <a:cs typeface="Times New Roman" pitchFamily="18" charset="0"/>
              </a:rPr>
              <a:t>R</a:t>
            </a:r>
            <a:r>
              <a:rPr lang="en-US" altLang="zh-CN" sz="2000" b="1" baseline="-25000" dirty="0">
                <a:latin typeface="+mn-ea"/>
                <a:ea typeface="+mn-ea"/>
              </a:rPr>
              <a:t>L</a:t>
            </a:r>
            <a:r>
              <a:rPr lang="zh-CN" altLang="en-US" sz="2000" b="1" dirty="0">
                <a:latin typeface="+mn-ea"/>
                <a:ea typeface="+mn-ea"/>
              </a:rPr>
              <a:t>）</a:t>
            </a:r>
          </a:p>
        </p:txBody>
      </p:sp>
      <p:sp>
        <p:nvSpPr>
          <p:cNvPr id="24588" name="Text Box 12"/>
          <p:cNvSpPr txBox="1">
            <a:spLocks noChangeArrowheads="1"/>
          </p:cNvSpPr>
          <p:nvPr/>
        </p:nvSpPr>
        <p:spPr bwMode="auto">
          <a:xfrm>
            <a:off x="609600" y="1068847"/>
            <a:ext cx="8229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600"/>
              </a:lnSpc>
              <a:spcBef>
                <a:spcPct val="50000"/>
              </a:spcBef>
            </a:pPr>
            <a:r>
              <a:rPr lang="zh-CN" altLang="en-US" sz="2800" b="1" dirty="0"/>
              <a:t>  </a:t>
            </a:r>
            <a:r>
              <a:rPr lang="zh-CN" altLang="en-US" sz="2800" b="1" dirty="0">
                <a:solidFill>
                  <a:srgbClr val="000099"/>
                </a:solidFill>
                <a:latin typeface="Times New Roman" panose="02020603050405020304" pitchFamily="18" charset="0"/>
                <a:cs typeface="Times New Roman" panose="02020603050405020304" pitchFamily="18" charset="0"/>
              </a:rPr>
              <a:t>阻抗匹配网络通常采用</a:t>
            </a:r>
            <a:r>
              <a:rPr lang="en-US" altLang="zh-CN" sz="2800" b="1" dirty="0">
                <a:solidFill>
                  <a:srgbClr val="000099"/>
                </a:solidFill>
                <a:latin typeface="Times New Roman" panose="02020603050405020304" pitchFamily="18" charset="0"/>
                <a:cs typeface="Times New Roman" panose="02020603050405020304" pitchFamily="18" charset="0"/>
              </a:rPr>
              <a:t>LC</a:t>
            </a:r>
            <a:r>
              <a:rPr lang="zh-CN" altLang="en-US" sz="2800" b="1" dirty="0">
                <a:solidFill>
                  <a:srgbClr val="000099"/>
                </a:solidFill>
                <a:latin typeface="Times New Roman" panose="02020603050405020304" pitchFamily="18" charset="0"/>
                <a:cs typeface="Times New Roman" panose="02020603050405020304" pitchFamily="18" charset="0"/>
              </a:rPr>
              <a:t>电抗元件组成的滤波网络，因此也能起选频滤波的作用</a:t>
            </a:r>
            <a:r>
              <a:rPr lang="zh-CN" alt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72353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24587" grpId="0" animBg="1"/>
      <p:bldP spid="2458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sz="4000" b="1" dirty="0" smtClean="0">
                <a:solidFill>
                  <a:srgbClr val="4A206A"/>
                </a:solidFill>
                <a:latin typeface="微软雅黑" pitchFamily="34" charset="-122"/>
                <a:ea typeface="微软雅黑" pitchFamily="34" charset="-122"/>
              </a:rPr>
              <a:t>功率分配元器件</a:t>
            </a:r>
          </a:p>
        </p:txBody>
      </p:sp>
      <p:sp>
        <p:nvSpPr>
          <p:cNvPr id="473093" name="Text Box 5"/>
          <p:cNvSpPr txBox="1">
            <a:spLocks noChangeArrowheads="1"/>
          </p:cNvSpPr>
          <p:nvPr/>
        </p:nvSpPr>
        <p:spPr bwMode="auto">
          <a:xfrm>
            <a:off x="457200" y="1524000"/>
            <a:ext cx="8064500" cy="4339650"/>
          </a:xfrm>
          <a:prstGeom prst="rect">
            <a:avLst/>
          </a:prstGeom>
          <a:noFill/>
          <a:ln w="9525">
            <a:noFill/>
            <a:miter lim="800000"/>
            <a:headEnd/>
            <a:tailEnd/>
          </a:ln>
        </p:spPr>
        <p:txBody>
          <a:bodyPr>
            <a:spAutoFit/>
          </a:bodyPr>
          <a:lstStyle/>
          <a:p>
            <a:pPr marL="342900" indent="-342900" algn="just">
              <a:lnSpc>
                <a:spcPts val="3600"/>
              </a:lnSpc>
              <a:buFont typeface="Wingdings" pitchFamily="2" charset="2"/>
              <a:buChar char="Ø"/>
            </a:pPr>
            <a:r>
              <a:rPr lang="zh-CN" altLang="en-US" sz="2400" b="1" dirty="0">
                <a:latin typeface="Times New Roman" panose="02020603050405020304" pitchFamily="18" charset="0"/>
                <a:ea typeface="+mn-ea"/>
                <a:cs typeface="Times New Roman" panose="02020603050405020304" pitchFamily="18" charset="0"/>
              </a:rPr>
              <a:t>在微波系统中，往往需将一路微波功率按比例分成几路，还可以用于功率混合。</a:t>
            </a:r>
          </a:p>
          <a:p>
            <a:pPr marL="342900" indent="-342900" algn="just">
              <a:lnSpc>
                <a:spcPts val="3600"/>
              </a:lnSpc>
              <a:buFont typeface="Wingdings" pitchFamily="2" charset="2"/>
              <a:buChar char="Ø"/>
            </a:pPr>
            <a:r>
              <a:rPr lang="zh-CN" altLang="en-US" sz="2400" b="1" dirty="0">
                <a:latin typeface="Times New Roman" panose="02020603050405020304" pitchFamily="18" charset="0"/>
                <a:ea typeface="+mn-ea"/>
                <a:cs typeface="Times New Roman" panose="02020603050405020304" pitchFamily="18" charset="0"/>
              </a:rPr>
              <a:t>实现上述功能的元件称为功率分配元器件</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Power Divider</a:t>
            </a:r>
            <a:r>
              <a:rPr lang="en-US" altLang="zh-CN" sz="2400" b="1" dirty="0">
                <a:latin typeface="Times New Roman" panose="02020603050405020304" pitchFamily="18" charset="0"/>
                <a:ea typeface="+mn-ea"/>
                <a:cs typeface="Times New Roman" panose="02020603050405020304" pitchFamily="18" charset="0"/>
              </a:rPr>
              <a:t>)，</a:t>
            </a:r>
            <a:r>
              <a:rPr lang="zh-CN" altLang="en-US" sz="2400" b="1" dirty="0">
                <a:latin typeface="Times New Roman" panose="02020603050405020304" pitchFamily="18" charset="0"/>
                <a:ea typeface="+mn-ea"/>
                <a:cs typeface="Times New Roman" panose="02020603050405020304" pitchFamily="18" charset="0"/>
              </a:rPr>
              <a:t>主要包括：定向耦合器、功率分配器以及各种微波分支器件。</a:t>
            </a:r>
          </a:p>
          <a:p>
            <a:pPr marL="342900" indent="-342900" algn="just">
              <a:lnSpc>
                <a:spcPts val="3600"/>
              </a:lnSpc>
              <a:buFont typeface="Wingdings" pitchFamily="2" charset="2"/>
              <a:buChar char="Ø"/>
            </a:pPr>
            <a:r>
              <a:rPr lang="zh-CN" altLang="en-US" sz="2400" b="1" dirty="0">
                <a:latin typeface="Times New Roman" panose="02020603050405020304" pitchFamily="18" charset="0"/>
                <a:ea typeface="+mn-ea"/>
                <a:cs typeface="Times New Roman" panose="02020603050405020304" pitchFamily="18" charset="0"/>
              </a:rPr>
              <a:t>这些元器件一般都是线性多端口互易器件</a:t>
            </a:r>
            <a:r>
              <a:rPr lang="en-US" altLang="zh-CN" sz="2400" b="1" dirty="0">
                <a:latin typeface="Times New Roman" panose="02020603050405020304" pitchFamily="18" charset="0"/>
                <a:ea typeface="+mn-ea"/>
                <a:cs typeface="Times New Roman" panose="02020603050405020304" pitchFamily="18" charset="0"/>
              </a:rPr>
              <a:t>，</a:t>
            </a:r>
            <a:r>
              <a:rPr lang="zh-CN" altLang="en-US" sz="2400" b="1" dirty="0">
                <a:latin typeface="Times New Roman" panose="02020603050405020304" pitchFamily="18" charset="0"/>
                <a:ea typeface="+mn-ea"/>
                <a:cs typeface="Times New Roman" panose="02020603050405020304" pitchFamily="18" charset="0"/>
              </a:rPr>
              <a:t>因此可用微波网络理论进行分析。</a:t>
            </a:r>
          </a:p>
          <a:p>
            <a:pPr marL="342900" indent="-342900" algn="just">
              <a:lnSpc>
                <a:spcPts val="3600"/>
              </a:lnSpc>
              <a:buFont typeface="Wingdings" pitchFamily="2" charset="2"/>
              <a:buChar char="Ø"/>
            </a:pPr>
            <a:r>
              <a:rPr lang="zh-CN" altLang="en-US" sz="2400" b="1" dirty="0">
                <a:latin typeface="Times New Roman" panose="02020603050405020304" pitchFamily="18" charset="0"/>
                <a:ea typeface="+mn-ea"/>
                <a:cs typeface="Times New Roman" panose="02020603050405020304" pitchFamily="18" charset="0"/>
              </a:rPr>
              <a:t>实现技术：微带、波导</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22</a:t>
            </a:fld>
            <a:endParaRPr lang="en-US" altLang="zh-CN"/>
          </a:p>
        </p:txBody>
      </p:sp>
    </p:spTree>
    <p:extLst>
      <p:ext uri="{BB962C8B-B14F-4D97-AF65-F5344CB8AC3E}">
        <p14:creationId xmlns:p14="http://schemas.microsoft.com/office/powerpoint/2010/main" val="123045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73093">
                                            <p:txEl>
                                              <p:pRg st="0" end="0"/>
                                            </p:txEl>
                                          </p:spTgt>
                                        </p:tgtEl>
                                        <p:attrNameLst>
                                          <p:attrName>style.visibility</p:attrName>
                                        </p:attrNameLst>
                                      </p:cBhvr>
                                      <p:to>
                                        <p:strVal val="visible"/>
                                      </p:to>
                                    </p:set>
                                    <p:animEffect transition="in" filter="barn(outVertical)">
                                      <p:cBhvr>
                                        <p:cTn id="7" dur="500"/>
                                        <p:tgtEl>
                                          <p:spTgt spid="4730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73093">
                                            <p:txEl>
                                              <p:pRg st="1" end="1"/>
                                            </p:txEl>
                                          </p:spTgt>
                                        </p:tgtEl>
                                        <p:attrNameLst>
                                          <p:attrName>style.visibility</p:attrName>
                                        </p:attrNameLst>
                                      </p:cBhvr>
                                      <p:to>
                                        <p:strVal val="visible"/>
                                      </p:to>
                                    </p:set>
                                    <p:animEffect transition="in" filter="barn(outVertical)">
                                      <p:cBhvr>
                                        <p:cTn id="12" dur="500"/>
                                        <p:tgtEl>
                                          <p:spTgt spid="4730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73093">
                                            <p:txEl>
                                              <p:pRg st="2" end="2"/>
                                            </p:txEl>
                                          </p:spTgt>
                                        </p:tgtEl>
                                        <p:attrNameLst>
                                          <p:attrName>style.visibility</p:attrName>
                                        </p:attrNameLst>
                                      </p:cBhvr>
                                      <p:to>
                                        <p:strVal val="visible"/>
                                      </p:to>
                                    </p:set>
                                    <p:animEffect transition="in" filter="barn(outVertical)">
                                      <p:cBhvr>
                                        <p:cTn id="17" dur="500"/>
                                        <p:tgtEl>
                                          <p:spTgt spid="4730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73093">
                                            <p:txEl>
                                              <p:pRg st="3" end="3"/>
                                            </p:txEl>
                                          </p:spTgt>
                                        </p:tgtEl>
                                        <p:attrNameLst>
                                          <p:attrName>style.visibility</p:attrName>
                                        </p:attrNameLst>
                                      </p:cBhvr>
                                      <p:to>
                                        <p:strVal val="visible"/>
                                      </p:to>
                                    </p:set>
                                    <p:animEffect transition="in" filter="barn(outVertical)">
                                      <p:cBhvr>
                                        <p:cTn id="22" dur="500"/>
                                        <p:tgtEl>
                                          <p:spTgt spid="4730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3"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Grp="1" noChangeAspect="1"/>
          </p:cNvGraphicFramePr>
          <p:nvPr>
            <p:ph idx="1"/>
          </p:nvPr>
        </p:nvGraphicFramePr>
        <p:xfrm>
          <a:off x="395288" y="1484313"/>
          <a:ext cx="8323262" cy="5045075"/>
        </p:xfrm>
        <a:graphic>
          <a:graphicData uri="http://schemas.openxmlformats.org/presentationml/2006/ole">
            <mc:AlternateContent xmlns:mc="http://schemas.openxmlformats.org/markup-compatibility/2006">
              <mc:Choice xmlns:v="urn:schemas-microsoft-com:vml" Requires="v">
                <p:oleObj spid="_x0000_s158928" name="Visio" r:id="rId3" imgW="9609031" imgH="5824960" progId="Visio.Drawing.11">
                  <p:embed/>
                </p:oleObj>
              </mc:Choice>
              <mc:Fallback>
                <p:oleObj name="Visio" r:id="rId3" imgW="9609031" imgH="58249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84313"/>
                        <a:ext cx="8323262" cy="504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7"/>
          <p:cNvSpPr>
            <a:spLocks noChangeArrowheads="1"/>
          </p:cNvSpPr>
          <p:nvPr/>
        </p:nvSpPr>
        <p:spPr bwMode="auto">
          <a:xfrm>
            <a:off x="3059113" y="2565400"/>
            <a:ext cx="936625" cy="1223963"/>
          </a:xfrm>
          <a:prstGeom prst="rect">
            <a:avLst/>
          </a:prstGeom>
          <a:noFill/>
          <a:ln w="25400" algn="ctr">
            <a:solidFill>
              <a:srgbClr val="FF0000"/>
            </a:solidFill>
            <a:prstDash val="dash"/>
            <a:miter lim="800000"/>
            <a:headEnd/>
            <a:tailEnd type="none" w="med" len="lg"/>
          </a:ln>
        </p:spPr>
        <p:txBody>
          <a:bodyPr wrap="none" anchor="ctr"/>
          <a:lstStyle/>
          <a:p>
            <a:endParaRPr lang="zh-CN" altLang="en-US"/>
          </a:p>
        </p:txBody>
      </p:sp>
      <p:sp>
        <p:nvSpPr>
          <p:cNvPr id="1028" name="Rectangle 8"/>
          <p:cNvSpPr>
            <a:spLocks noChangeArrowheads="1"/>
          </p:cNvSpPr>
          <p:nvPr/>
        </p:nvSpPr>
        <p:spPr bwMode="auto">
          <a:xfrm>
            <a:off x="6011863" y="2781300"/>
            <a:ext cx="792162" cy="792163"/>
          </a:xfrm>
          <a:prstGeom prst="rect">
            <a:avLst/>
          </a:prstGeom>
          <a:noFill/>
          <a:ln w="25400" algn="ctr">
            <a:solidFill>
              <a:srgbClr val="FF0000"/>
            </a:solidFill>
            <a:prstDash val="dash"/>
            <a:miter lim="800000"/>
            <a:headEnd/>
            <a:tailEnd type="none" w="med" len="lg"/>
          </a:ln>
        </p:spPr>
        <p:txBody>
          <a:bodyPr wrap="none" anchor="ctr"/>
          <a:lstStyle/>
          <a:p>
            <a:endParaRPr lang="zh-CN" altLang="en-US"/>
          </a:p>
        </p:txBody>
      </p:sp>
      <p:sp>
        <p:nvSpPr>
          <p:cNvPr id="1029" name="Text Box 9"/>
          <p:cNvSpPr txBox="1">
            <a:spLocks noChangeArrowheads="1"/>
          </p:cNvSpPr>
          <p:nvPr/>
        </p:nvSpPr>
        <p:spPr bwMode="auto">
          <a:xfrm>
            <a:off x="4407388" y="3052762"/>
            <a:ext cx="2232025" cy="369332"/>
          </a:xfrm>
          <a:prstGeom prst="rect">
            <a:avLst/>
          </a:prstGeom>
          <a:noFill/>
          <a:ln w="9525" algn="ctr">
            <a:noFill/>
            <a:miter lim="800000"/>
            <a:headEnd/>
            <a:tailEnd type="none" w="med" len="lg"/>
          </a:ln>
        </p:spPr>
        <p:txBody>
          <a:bodyPr>
            <a:spAutoFit/>
          </a:bodyPr>
          <a:lstStyle/>
          <a:p>
            <a:r>
              <a:rPr lang="zh-CN" altLang="en-US" b="1" dirty="0">
                <a:solidFill>
                  <a:srgbClr val="FF0000"/>
                </a:solidFill>
              </a:rPr>
              <a:t>功分器</a:t>
            </a:r>
          </a:p>
        </p:txBody>
      </p:sp>
      <p:sp>
        <p:nvSpPr>
          <p:cNvPr id="1030" name="Line 10"/>
          <p:cNvSpPr>
            <a:spLocks noChangeShapeType="1"/>
          </p:cNvSpPr>
          <p:nvPr/>
        </p:nvSpPr>
        <p:spPr bwMode="auto">
          <a:xfrm flipH="1" flipV="1">
            <a:off x="3995738" y="2924175"/>
            <a:ext cx="288925" cy="288925"/>
          </a:xfrm>
          <a:prstGeom prst="line">
            <a:avLst/>
          </a:prstGeom>
          <a:noFill/>
          <a:ln w="38100">
            <a:solidFill>
              <a:srgbClr val="FF0000"/>
            </a:solidFill>
            <a:round/>
            <a:headEnd/>
            <a:tailEnd type="stealth" w="med" len="lg"/>
          </a:ln>
        </p:spPr>
        <p:txBody>
          <a:bodyPr/>
          <a:lstStyle/>
          <a:p>
            <a:endParaRPr lang="zh-CN" altLang="en-US"/>
          </a:p>
        </p:txBody>
      </p:sp>
      <p:sp>
        <p:nvSpPr>
          <p:cNvPr id="1031" name="Line 11"/>
          <p:cNvSpPr>
            <a:spLocks noChangeShapeType="1"/>
          </p:cNvSpPr>
          <p:nvPr/>
        </p:nvSpPr>
        <p:spPr bwMode="auto">
          <a:xfrm>
            <a:off x="5364163" y="3213100"/>
            <a:ext cx="576262" cy="0"/>
          </a:xfrm>
          <a:prstGeom prst="line">
            <a:avLst/>
          </a:prstGeom>
          <a:noFill/>
          <a:ln w="38100">
            <a:solidFill>
              <a:srgbClr val="FF0000"/>
            </a:solidFill>
            <a:round/>
            <a:headEnd/>
            <a:tailEnd type="stealth" w="med" len="lg"/>
          </a:ln>
        </p:spPr>
        <p:txBody>
          <a:bodyPr/>
          <a:lstStyle/>
          <a:p>
            <a:endParaRPr lang="zh-CN" altLang="en-US"/>
          </a:p>
        </p:txBody>
      </p:sp>
      <p:sp>
        <p:nvSpPr>
          <p:cNvPr id="1032" name="Text Box 12"/>
          <p:cNvSpPr txBox="1">
            <a:spLocks noChangeArrowheads="1"/>
          </p:cNvSpPr>
          <p:nvPr/>
        </p:nvSpPr>
        <p:spPr bwMode="auto">
          <a:xfrm>
            <a:off x="3708400" y="836613"/>
            <a:ext cx="2087563" cy="400110"/>
          </a:xfrm>
          <a:prstGeom prst="rect">
            <a:avLst/>
          </a:prstGeom>
          <a:noFill/>
          <a:ln w="9525" algn="ctr">
            <a:noFill/>
            <a:miter lim="800000"/>
            <a:headEnd/>
            <a:tailEnd type="none" w="med" len="lg"/>
          </a:ln>
        </p:spPr>
        <p:txBody>
          <a:bodyPr>
            <a:spAutoFit/>
          </a:bodyPr>
          <a:lstStyle/>
          <a:p>
            <a:r>
              <a:rPr lang="zh-CN" altLang="en-US" sz="2000" b="1" dirty="0">
                <a:solidFill>
                  <a:srgbClr val="000099"/>
                </a:solidFill>
              </a:rPr>
              <a:t>定向耦合器</a:t>
            </a:r>
            <a:endParaRPr lang="zh-CN" altLang="en-US" b="1" dirty="0">
              <a:solidFill>
                <a:srgbClr val="000099"/>
              </a:solidFill>
            </a:endParaRPr>
          </a:p>
        </p:txBody>
      </p:sp>
      <p:sp>
        <p:nvSpPr>
          <p:cNvPr id="1033" name="Line 13"/>
          <p:cNvSpPr>
            <a:spLocks noChangeShapeType="1"/>
          </p:cNvSpPr>
          <p:nvPr/>
        </p:nvSpPr>
        <p:spPr bwMode="auto">
          <a:xfrm>
            <a:off x="4800600" y="1236723"/>
            <a:ext cx="131763" cy="607952"/>
          </a:xfrm>
          <a:prstGeom prst="line">
            <a:avLst/>
          </a:prstGeom>
          <a:noFill/>
          <a:ln w="38100">
            <a:solidFill>
              <a:schemeClr val="accent2"/>
            </a:solidFill>
            <a:round/>
            <a:headEnd/>
            <a:tailEnd type="stealth" w="med" len="lg"/>
          </a:ln>
        </p:spPr>
        <p:txBody>
          <a:bodyPr/>
          <a:lstStyle/>
          <a:p>
            <a:endParaRPr lang="zh-CN" altLang="en-US"/>
          </a:p>
        </p:txBody>
      </p:sp>
      <p:sp>
        <p:nvSpPr>
          <p:cNvPr id="1034" name="Text Box 14"/>
          <p:cNvSpPr txBox="1">
            <a:spLocks noChangeArrowheads="1"/>
          </p:cNvSpPr>
          <p:nvPr/>
        </p:nvSpPr>
        <p:spPr bwMode="auto">
          <a:xfrm>
            <a:off x="4284663" y="5300663"/>
            <a:ext cx="2087562" cy="369332"/>
          </a:xfrm>
          <a:prstGeom prst="rect">
            <a:avLst/>
          </a:prstGeom>
          <a:noFill/>
          <a:ln w="9525" algn="ctr">
            <a:noFill/>
            <a:miter lim="800000"/>
            <a:headEnd/>
            <a:tailEnd type="none" w="med" len="lg"/>
          </a:ln>
        </p:spPr>
        <p:txBody>
          <a:bodyPr>
            <a:spAutoFit/>
          </a:bodyPr>
          <a:lstStyle/>
          <a:p>
            <a:r>
              <a:rPr lang="zh-CN" altLang="en-US" b="1" dirty="0">
                <a:solidFill>
                  <a:srgbClr val="000099"/>
                </a:solidFill>
              </a:rPr>
              <a:t>定向耦合器</a:t>
            </a:r>
          </a:p>
        </p:txBody>
      </p:sp>
      <p:sp>
        <p:nvSpPr>
          <p:cNvPr id="1035" name="Line 15"/>
          <p:cNvSpPr>
            <a:spLocks noChangeShapeType="1"/>
          </p:cNvSpPr>
          <p:nvPr/>
        </p:nvSpPr>
        <p:spPr bwMode="auto">
          <a:xfrm flipH="1" flipV="1">
            <a:off x="5076825" y="4724400"/>
            <a:ext cx="215900" cy="576263"/>
          </a:xfrm>
          <a:prstGeom prst="line">
            <a:avLst/>
          </a:prstGeom>
          <a:noFill/>
          <a:ln w="38100">
            <a:solidFill>
              <a:schemeClr val="accent2"/>
            </a:solidFill>
            <a:round/>
            <a:headEnd/>
            <a:tailEnd type="stealth" w="med" len="lg"/>
          </a:ln>
        </p:spPr>
        <p:txBody>
          <a:bodyPr/>
          <a:lstStyle/>
          <a:p>
            <a:endParaRPr lang="zh-CN" altLang="en-US"/>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23</a:t>
            </a:fld>
            <a:endParaRPr lang="en-US" altLang="zh-CN"/>
          </a:p>
        </p:txBody>
      </p:sp>
    </p:spTree>
    <p:extLst>
      <p:ext uri="{BB962C8B-B14F-4D97-AF65-F5344CB8AC3E}">
        <p14:creationId xmlns:p14="http://schemas.microsoft.com/office/powerpoint/2010/main" val="767674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755650" y="1196975"/>
            <a:ext cx="7127875" cy="1015663"/>
          </a:xfrm>
          <a:prstGeom prst="rect">
            <a:avLst/>
          </a:prstGeom>
          <a:noFill/>
          <a:ln w="9525">
            <a:noFill/>
            <a:miter lim="800000"/>
            <a:headEnd/>
            <a:tailEnd/>
          </a:ln>
        </p:spPr>
        <p:txBody>
          <a:bodyPr>
            <a:spAutoFit/>
          </a:bodyPr>
          <a:lstStyle/>
          <a:p>
            <a:pPr algn="just"/>
            <a:r>
              <a:rPr lang="zh-CN" altLang="en-US" sz="2400" b="1" dirty="0">
                <a:latin typeface="Arial" charset="0"/>
              </a:rPr>
              <a:t>特点：</a:t>
            </a:r>
            <a:r>
              <a:rPr lang="zh-CN" altLang="en-US" sz="2400" b="1" dirty="0">
                <a:solidFill>
                  <a:srgbClr val="FF0000"/>
                </a:solidFill>
                <a:latin typeface="Arial" charset="0"/>
              </a:rPr>
              <a:t>匹配，可逆</a:t>
            </a:r>
            <a:r>
              <a:rPr lang="zh-CN" altLang="en-US" sz="2400" b="1" dirty="0">
                <a:latin typeface="Arial" charset="0"/>
              </a:rPr>
              <a:t>，但是</a:t>
            </a:r>
            <a:r>
              <a:rPr lang="zh-CN" altLang="en-US" sz="2400" b="1" dirty="0">
                <a:solidFill>
                  <a:srgbClr val="FF0000"/>
                </a:solidFill>
                <a:latin typeface="Arial" charset="0"/>
              </a:rPr>
              <a:t>有耗</a:t>
            </a:r>
            <a:r>
              <a:rPr lang="zh-CN" altLang="en-US" sz="2400" b="1" dirty="0">
                <a:latin typeface="Arial" charset="0"/>
              </a:rPr>
              <a:t>，输出端口不隔离；</a:t>
            </a:r>
          </a:p>
          <a:p>
            <a:pPr algn="just"/>
            <a:r>
              <a:rPr lang="zh-CN" altLang="en-US" sz="2400" b="1" dirty="0">
                <a:latin typeface="Arial" charset="0"/>
              </a:rPr>
              <a:t>关键：利用电路原理选择三个电阻</a:t>
            </a:r>
          </a:p>
        </p:txBody>
      </p:sp>
      <p:sp>
        <p:nvSpPr>
          <p:cNvPr id="47108" name="Text Box 80"/>
          <p:cNvSpPr txBox="1">
            <a:spLocks noChangeArrowheads="1"/>
          </p:cNvSpPr>
          <p:nvPr/>
        </p:nvSpPr>
        <p:spPr bwMode="auto">
          <a:xfrm>
            <a:off x="2945786" y="204969"/>
            <a:ext cx="3311525" cy="707886"/>
          </a:xfrm>
          <a:prstGeom prst="rect">
            <a:avLst/>
          </a:prstGeom>
          <a:noFill/>
          <a:ln w="9525" algn="ctr">
            <a:noFill/>
            <a:miter lim="800000"/>
            <a:headEnd/>
            <a:tailEnd type="none" w="med" len="lg"/>
          </a:ln>
        </p:spPr>
        <p:txBody>
          <a:bodyPr>
            <a:spAutoFit/>
          </a:bodyPr>
          <a:lstStyle/>
          <a:p>
            <a:pPr algn="ctr" eaLnBrk="0" hangingPunct="0">
              <a:spcBef>
                <a:spcPct val="0"/>
              </a:spcBef>
            </a:pPr>
            <a:r>
              <a:rPr lang="zh-CN" altLang="en-US" sz="4000" b="1" dirty="0">
                <a:solidFill>
                  <a:srgbClr val="4A206A"/>
                </a:solidFill>
                <a:latin typeface="微软雅黑" pitchFamily="34" charset="-122"/>
                <a:ea typeface="微软雅黑" pitchFamily="34" charset="-122"/>
                <a:cs typeface="+mj-cs"/>
              </a:rPr>
              <a:t>电阻性分配器</a:t>
            </a:r>
          </a:p>
        </p:txBody>
      </p:sp>
      <p:grpSp>
        <p:nvGrpSpPr>
          <p:cNvPr id="81" name="Group 3"/>
          <p:cNvGrpSpPr>
            <a:grpSpLocks/>
          </p:cNvGrpSpPr>
          <p:nvPr/>
        </p:nvGrpSpPr>
        <p:grpSpPr bwMode="auto">
          <a:xfrm>
            <a:off x="2133600" y="2362200"/>
            <a:ext cx="4724400" cy="4106866"/>
            <a:chOff x="624" y="1827"/>
            <a:chExt cx="2038" cy="1965"/>
          </a:xfrm>
        </p:grpSpPr>
        <p:grpSp>
          <p:nvGrpSpPr>
            <p:cNvPr id="82" name="Group 4"/>
            <p:cNvGrpSpPr>
              <a:grpSpLocks/>
            </p:cNvGrpSpPr>
            <p:nvPr/>
          </p:nvGrpSpPr>
          <p:grpSpPr bwMode="auto">
            <a:xfrm>
              <a:off x="1152" y="2400"/>
              <a:ext cx="672" cy="144"/>
              <a:chOff x="1344" y="2160"/>
              <a:chExt cx="1056" cy="144"/>
            </a:xfrm>
          </p:grpSpPr>
          <p:grpSp>
            <p:nvGrpSpPr>
              <p:cNvPr id="143" name="Group 5"/>
              <p:cNvGrpSpPr>
                <a:grpSpLocks/>
              </p:cNvGrpSpPr>
              <p:nvPr/>
            </p:nvGrpSpPr>
            <p:grpSpPr bwMode="auto">
              <a:xfrm>
                <a:off x="1584" y="2160"/>
                <a:ext cx="568" cy="144"/>
                <a:chOff x="1584" y="2160"/>
                <a:chExt cx="568" cy="144"/>
              </a:xfrm>
            </p:grpSpPr>
            <p:grpSp>
              <p:nvGrpSpPr>
                <p:cNvPr id="146" name="Group 6"/>
                <p:cNvGrpSpPr>
                  <a:grpSpLocks/>
                </p:cNvGrpSpPr>
                <p:nvPr/>
              </p:nvGrpSpPr>
              <p:grpSpPr bwMode="auto">
                <a:xfrm>
                  <a:off x="1584" y="2160"/>
                  <a:ext cx="136" cy="144"/>
                  <a:chOff x="1584" y="2160"/>
                  <a:chExt cx="136" cy="144"/>
                </a:xfrm>
              </p:grpSpPr>
              <p:sp>
                <p:nvSpPr>
                  <p:cNvPr id="156" name="Line 7"/>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7" name="Line 8"/>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47" name="Group 9"/>
                <p:cNvGrpSpPr>
                  <a:grpSpLocks/>
                </p:cNvGrpSpPr>
                <p:nvPr/>
              </p:nvGrpSpPr>
              <p:grpSpPr bwMode="auto">
                <a:xfrm>
                  <a:off x="1728" y="2160"/>
                  <a:ext cx="136" cy="144"/>
                  <a:chOff x="1584" y="2160"/>
                  <a:chExt cx="136" cy="144"/>
                </a:xfrm>
              </p:grpSpPr>
              <p:sp>
                <p:nvSpPr>
                  <p:cNvPr id="154" name="Line 10"/>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5" name="Line 11"/>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48" name="Group 12"/>
                <p:cNvGrpSpPr>
                  <a:grpSpLocks/>
                </p:cNvGrpSpPr>
                <p:nvPr/>
              </p:nvGrpSpPr>
              <p:grpSpPr bwMode="auto">
                <a:xfrm>
                  <a:off x="1872" y="2160"/>
                  <a:ext cx="136" cy="144"/>
                  <a:chOff x="1584" y="2160"/>
                  <a:chExt cx="136" cy="144"/>
                </a:xfrm>
              </p:grpSpPr>
              <p:sp>
                <p:nvSpPr>
                  <p:cNvPr id="152" name="Line 13"/>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3" name="Line 14"/>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49" name="Group 15"/>
                <p:cNvGrpSpPr>
                  <a:grpSpLocks/>
                </p:cNvGrpSpPr>
                <p:nvPr/>
              </p:nvGrpSpPr>
              <p:grpSpPr bwMode="auto">
                <a:xfrm>
                  <a:off x="2016" y="2160"/>
                  <a:ext cx="136" cy="144"/>
                  <a:chOff x="1584" y="2160"/>
                  <a:chExt cx="136" cy="144"/>
                </a:xfrm>
              </p:grpSpPr>
              <p:sp>
                <p:nvSpPr>
                  <p:cNvPr id="150" name="Line 16"/>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1" name="Line 17"/>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44" name="Line 18"/>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45" name="Line 19"/>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grpSp>
          <p:nvGrpSpPr>
            <p:cNvPr id="83" name="Group 20"/>
            <p:cNvGrpSpPr>
              <a:grpSpLocks/>
            </p:cNvGrpSpPr>
            <p:nvPr/>
          </p:nvGrpSpPr>
          <p:grpSpPr bwMode="auto">
            <a:xfrm rot="-2555981">
              <a:off x="1680" y="2208"/>
              <a:ext cx="672" cy="144"/>
              <a:chOff x="1344" y="2160"/>
              <a:chExt cx="1056" cy="144"/>
            </a:xfrm>
          </p:grpSpPr>
          <p:grpSp>
            <p:nvGrpSpPr>
              <p:cNvPr id="128" name="Group 21"/>
              <p:cNvGrpSpPr>
                <a:grpSpLocks/>
              </p:cNvGrpSpPr>
              <p:nvPr/>
            </p:nvGrpSpPr>
            <p:grpSpPr bwMode="auto">
              <a:xfrm>
                <a:off x="1584" y="2160"/>
                <a:ext cx="568" cy="144"/>
                <a:chOff x="1584" y="2160"/>
                <a:chExt cx="568" cy="144"/>
              </a:xfrm>
            </p:grpSpPr>
            <p:grpSp>
              <p:nvGrpSpPr>
                <p:cNvPr id="131" name="Group 22"/>
                <p:cNvGrpSpPr>
                  <a:grpSpLocks/>
                </p:cNvGrpSpPr>
                <p:nvPr/>
              </p:nvGrpSpPr>
              <p:grpSpPr bwMode="auto">
                <a:xfrm>
                  <a:off x="1584" y="2160"/>
                  <a:ext cx="136" cy="144"/>
                  <a:chOff x="1584" y="2160"/>
                  <a:chExt cx="136" cy="144"/>
                </a:xfrm>
              </p:grpSpPr>
              <p:sp>
                <p:nvSpPr>
                  <p:cNvPr id="141" name="Line 23"/>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2" name="Line 24"/>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2" name="Group 25"/>
                <p:cNvGrpSpPr>
                  <a:grpSpLocks/>
                </p:cNvGrpSpPr>
                <p:nvPr/>
              </p:nvGrpSpPr>
              <p:grpSpPr bwMode="auto">
                <a:xfrm>
                  <a:off x="1728" y="2160"/>
                  <a:ext cx="136" cy="144"/>
                  <a:chOff x="1584" y="2160"/>
                  <a:chExt cx="136" cy="144"/>
                </a:xfrm>
              </p:grpSpPr>
              <p:sp>
                <p:nvSpPr>
                  <p:cNvPr id="139" name="Line 26"/>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0" name="Line 27"/>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3" name="Group 28"/>
                <p:cNvGrpSpPr>
                  <a:grpSpLocks/>
                </p:cNvGrpSpPr>
                <p:nvPr/>
              </p:nvGrpSpPr>
              <p:grpSpPr bwMode="auto">
                <a:xfrm>
                  <a:off x="1872" y="2160"/>
                  <a:ext cx="136" cy="144"/>
                  <a:chOff x="1584" y="2160"/>
                  <a:chExt cx="136" cy="144"/>
                </a:xfrm>
              </p:grpSpPr>
              <p:sp>
                <p:nvSpPr>
                  <p:cNvPr id="137" name="Line 29"/>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38" name="Line 30"/>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4" name="Group 31"/>
                <p:cNvGrpSpPr>
                  <a:grpSpLocks/>
                </p:cNvGrpSpPr>
                <p:nvPr/>
              </p:nvGrpSpPr>
              <p:grpSpPr bwMode="auto">
                <a:xfrm>
                  <a:off x="2016" y="2160"/>
                  <a:ext cx="136" cy="144"/>
                  <a:chOff x="1584" y="2160"/>
                  <a:chExt cx="136" cy="144"/>
                </a:xfrm>
              </p:grpSpPr>
              <p:sp>
                <p:nvSpPr>
                  <p:cNvPr id="135" name="Line 32"/>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36" name="Line 33"/>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29" name="Line 34"/>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30" name="Line 35"/>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grpSp>
          <p:nvGrpSpPr>
            <p:cNvPr id="84" name="Group 36"/>
            <p:cNvGrpSpPr>
              <a:grpSpLocks/>
            </p:cNvGrpSpPr>
            <p:nvPr/>
          </p:nvGrpSpPr>
          <p:grpSpPr bwMode="auto">
            <a:xfrm rot="2555981" flipV="1">
              <a:off x="1680" y="2736"/>
              <a:ext cx="672" cy="144"/>
              <a:chOff x="1344" y="2160"/>
              <a:chExt cx="1056" cy="144"/>
            </a:xfrm>
          </p:grpSpPr>
          <p:grpSp>
            <p:nvGrpSpPr>
              <p:cNvPr id="113" name="Group 37"/>
              <p:cNvGrpSpPr>
                <a:grpSpLocks/>
              </p:cNvGrpSpPr>
              <p:nvPr/>
            </p:nvGrpSpPr>
            <p:grpSpPr bwMode="auto">
              <a:xfrm>
                <a:off x="1584" y="2160"/>
                <a:ext cx="568" cy="144"/>
                <a:chOff x="1584" y="2160"/>
                <a:chExt cx="568" cy="144"/>
              </a:xfrm>
            </p:grpSpPr>
            <p:grpSp>
              <p:nvGrpSpPr>
                <p:cNvPr id="116" name="Group 38"/>
                <p:cNvGrpSpPr>
                  <a:grpSpLocks/>
                </p:cNvGrpSpPr>
                <p:nvPr/>
              </p:nvGrpSpPr>
              <p:grpSpPr bwMode="auto">
                <a:xfrm>
                  <a:off x="1584" y="2160"/>
                  <a:ext cx="136" cy="144"/>
                  <a:chOff x="1584" y="2160"/>
                  <a:chExt cx="136" cy="144"/>
                </a:xfrm>
              </p:grpSpPr>
              <p:sp>
                <p:nvSpPr>
                  <p:cNvPr id="126" name="Line 39"/>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7" name="Line 40"/>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17" name="Group 41"/>
                <p:cNvGrpSpPr>
                  <a:grpSpLocks/>
                </p:cNvGrpSpPr>
                <p:nvPr/>
              </p:nvGrpSpPr>
              <p:grpSpPr bwMode="auto">
                <a:xfrm>
                  <a:off x="1728" y="2160"/>
                  <a:ext cx="136" cy="144"/>
                  <a:chOff x="1584" y="2160"/>
                  <a:chExt cx="136" cy="144"/>
                </a:xfrm>
              </p:grpSpPr>
              <p:sp>
                <p:nvSpPr>
                  <p:cNvPr id="124" name="Line 42"/>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5" name="Line 43"/>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18" name="Group 44"/>
                <p:cNvGrpSpPr>
                  <a:grpSpLocks/>
                </p:cNvGrpSpPr>
                <p:nvPr/>
              </p:nvGrpSpPr>
              <p:grpSpPr bwMode="auto">
                <a:xfrm>
                  <a:off x="1872" y="2160"/>
                  <a:ext cx="136" cy="144"/>
                  <a:chOff x="1584" y="2160"/>
                  <a:chExt cx="136" cy="144"/>
                </a:xfrm>
              </p:grpSpPr>
              <p:sp>
                <p:nvSpPr>
                  <p:cNvPr id="122" name="Line 45"/>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3" name="Line 46"/>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19" name="Group 47"/>
                <p:cNvGrpSpPr>
                  <a:grpSpLocks/>
                </p:cNvGrpSpPr>
                <p:nvPr/>
              </p:nvGrpSpPr>
              <p:grpSpPr bwMode="auto">
                <a:xfrm>
                  <a:off x="2016" y="2160"/>
                  <a:ext cx="136" cy="144"/>
                  <a:chOff x="1584" y="2160"/>
                  <a:chExt cx="136" cy="144"/>
                </a:xfrm>
              </p:grpSpPr>
              <p:sp>
                <p:nvSpPr>
                  <p:cNvPr id="120" name="Line 48"/>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1" name="Line 49"/>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14" name="Line 50"/>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15" name="Line 51"/>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sp>
          <p:nvSpPr>
            <p:cNvPr id="85" name="Oval 52"/>
            <p:cNvSpPr>
              <a:spLocks noChangeArrowheads="1"/>
            </p:cNvSpPr>
            <p:nvPr/>
          </p:nvSpPr>
          <p:spPr bwMode="auto">
            <a:xfrm>
              <a:off x="1808" y="2512"/>
              <a:ext cx="48" cy="48"/>
            </a:xfrm>
            <a:prstGeom prst="ellipse">
              <a:avLst/>
            </a:prstGeom>
            <a:solidFill>
              <a:srgbClr val="FFFFFF"/>
            </a:solidFill>
            <a:ln w="19050">
              <a:solidFill>
                <a:srgbClr val="000000"/>
              </a:solidFill>
              <a:round/>
              <a:headEnd/>
              <a:tailEnd/>
            </a:ln>
          </p:spPr>
          <p:txBody>
            <a:bodyPr wrap="none" anchor="ctr"/>
            <a:lstStyle/>
            <a:p>
              <a:endParaRPr lang="zh-CN" altLang="en-US"/>
            </a:p>
          </p:txBody>
        </p:sp>
        <p:sp>
          <p:nvSpPr>
            <p:cNvPr id="86" name="Line 53"/>
            <p:cNvSpPr>
              <a:spLocks noChangeShapeType="1"/>
            </p:cNvSpPr>
            <p:nvPr/>
          </p:nvSpPr>
          <p:spPr bwMode="auto">
            <a:xfrm flipH="1">
              <a:off x="816" y="2544"/>
              <a:ext cx="336" cy="0"/>
            </a:xfrm>
            <a:prstGeom prst="line">
              <a:avLst/>
            </a:prstGeom>
            <a:noFill/>
            <a:ln w="19050">
              <a:solidFill>
                <a:srgbClr val="000000"/>
              </a:solidFill>
              <a:round/>
              <a:headEnd/>
              <a:tailEnd/>
            </a:ln>
          </p:spPr>
          <p:txBody>
            <a:bodyPr wrap="none" anchor="ctr"/>
            <a:lstStyle/>
            <a:p>
              <a:endParaRPr lang="zh-CN" altLang="en-US"/>
            </a:p>
          </p:txBody>
        </p:sp>
        <p:sp>
          <p:nvSpPr>
            <p:cNvPr id="87" name="Line 54"/>
            <p:cNvSpPr>
              <a:spLocks noChangeShapeType="1"/>
            </p:cNvSpPr>
            <p:nvPr/>
          </p:nvSpPr>
          <p:spPr bwMode="auto">
            <a:xfrm flipH="1">
              <a:off x="816" y="3072"/>
              <a:ext cx="1008" cy="0"/>
            </a:xfrm>
            <a:prstGeom prst="line">
              <a:avLst/>
            </a:prstGeom>
            <a:noFill/>
            <a:ln w="19050">
              <a:solidFill>
                <a:srgbClr val="000000"/>
              </a:solidFill>
              <a:round/>
              <a:headEnd/>
              <a:tailEnd/>
            </a:ln>
          </p:spPr>
          <p:txBody>
            <a:bodyPr wrap="none" anchor="ctr"/>
            <a:lstStyle/>
            <a:p>
              <a:endParaRPr lang="zh-CN" altLang="en-US"/>
            </a:p>
          </p:txBody>
        </p:sp>
        <p:sp>
          <p:nvSpPr>
            <p:cNvPr id="88" name="Line 55"/>
            <p:cNvSpPr>
              <a:spLocks noChangeShapeType="1"/>
            </p:cNvSpPr>
            <p:nvPr/>
          </p:nvSpPr>
          <p:spPr bwMode="auto">
            <a:xfrm>
              <a:off x="1824" y="3072"/>
              <a:ext cx="768" cy="720"/>
            </a:xfrm>
            <a:prstGeom prst="line">
              <a:avLst/>
            </a:prstGeom>
            <a:noFill/>
            <a:ln w="19050">
              <a:solidFill>
                <a:srgbClr val="000000"/>
              </a:solidFill>
              <a:round/>
              <a:headEnd/>
              <a:tailEnd/>
            </a:ln>
          </p:spPr>
          <p:txBody>
            <a:bodyPr wrap="none" anchor="ctr"/>
            <a:lstStyle/>
            <a:p>
              <a:endParaRPr lang="zh-CN" altLang="en-US"/>
            </a:p>
          </p:txBody>
        </p:sp>
        <p:sp>
          <p:nvSpPr>
            <p:cNvPr id="89" name="Line 56"/>
            <p:cNvSpPr>
              <a:spLocks noChangeShapeType="1"/>
            </p:cNvSpPr>
            <p:nvPr/>
          </p:nvSpPr>
          <p:spPr bwMode="auto">
            <a:xfrm>
              <a:off x="2304" y="2976"/>
              <a:ext cx="336" cy="336"/>
            </a:xfrm>
            <a:prstGeom prst="line">
              <a:avLst/>
            </a:prstGeom>
            <a:noFill/>
            <a:ln w="19050">
              <a:solidFill>
                <a:srgbClr val="000000"/>
              </a:solidFill>
              <a:round/>
              <a:headEnd/>
              <a:tailEnd/>
            </a:ln>
          </p:spPr>
          <p:txBody>
            <a:bodyPr wrap="none" anchor="ctr"/>
            <a:lstStyle/>
            <a:p>
              <a:endParaRPr lang="zh-CN" altLang="en-US"/>
            </a:p>
          </p:txBody>
        </p:sp>
        <p:sp>
          <p:nvSpPr>
            <p:cNvPr id="90" name="Line 57"/>
            <p:cNvSpPr>
              <a:spLocks noChangeShapeType="1"/>
            </p:cNvSpPr>
            <p:nvPr/>
          </p:nvSpPr>
          <p:spPr bwMode="auto">
            <a:xfrm flipV="1">
              <a:off x="2304" y="1872"/>
              <a:ext cx="288" cy="240"/>
            </a:xfrm>
            <a:prstGeom prst="line">
              <a:avLst/>
            </a:prstGeom>
            <a:noFill/>
            <a:ln w="19050">
              <a:solidFill>
                <a:srgbClr val="000000"/>
              </a:solidFill>
              <a:round/>
              <a:headEnd/>
              <a:tailEnd/>
            </a:ln>
          </p:spPr>
          <p:txBody>
            <a:bodyPr wrap="none" anchor="ctr"/>
            <a:lstStyle/>
            <a:p>
              <a:endParaRPr lang="zh-CN" altLang="en-US"/>
            </a:p>
          </p:txBody>
        </p:sp>
        <p:sp>
          <p:nvSpPr>
            <p:cNvPr id="91" name="Line 58"/>
            <p:cNvSpPr>
              <a:spLocks noChangeShapeType="1"/>
            </p:cNvSpPr>
            <p:nvPr/>
          </p:nvSpPr>
          <p:spPr bwMode="auto">
            <a:xfrm flipV="1">
              <a:off x="1824" y="2352"/>
              <a:ext cx="768" cy="720"/>
            </a:xfrm>
            <a:prstGeom prst="line">
              <a:avLst/>
            </a:prstGeom>
            <a:noFill/>
            <a:ln w="19050">
              <a:solidFill>
                <a:srgbClr val="000000"/>
              </a:solidFill>
              <a:round/>
              <a:headEnd/>
              <a:tailEnd/>
            </a:ln>
          </p:spPr>
          <p:txBody>
            <a:bodyPr wrap="none" anchor="ctr"/>
            <a:lstStyle/>
            <a:p>
              <a:endParaRPr lang="zh-CN" altLang="en-US"/>
            </a:p>
          </p:txBody>
        </p:sp>
        <p:sp>
          <p:nvSpPr>
            <p:cNvPr id="92" name="Oval 59"/>
            <p:cNvSpPr>
              <a:spLocks noChangeArrowheads="1"/>
            </p:cNvSpPr>
            <p:nvPr/>
          </p:nvSpPr>
          <p:spPr bwMode="auto">
            <a:xfrm>
              <a:off x="1800" y="3048"/>
              <a:ext cx="48" cy="48"/>
            </a:xfrm>
            <a:prstGeom prst="ellipse">
              <a:avLst/>
            </a:prstGeom>
            <a:solidFill>
              <a:srgbClr val="FFFFFF"/>
            </a:solidFill>
            <a:ln w="19050">
              <a:solidFill>
                <a:srgbClr val="000000"/>
              </a:solidFill>
              <a:round/>
              <a:headEnd/>
              <a:tailEnd/>
            </a:ln>
          </p:spPr>
          <p:txBody>
            <a:bodyPr wrap="none" anchor="ctr"/>
            <a:lstStyle/>
            <a:p>
              <a:endParaRPr lang="zh-CN" altLang="en-US"/>
            </a:p>
          </p:txBody>
        </p:sp>
        <p:sp>
          <p:nvSpPr>
            <p:cNvPr id="93" name="Line 60"/>
            <p:cNvSpPr>
              <a:spLocks noChangeShapeType="1"/>
            </p:cNvSpPr>
            <p:nvPr/>
          </p:nvSpPr>
          <p:spPr bwMode="auto">
            <a:xfrm>
              <a:off x="1056" y="2784"/>
              <a:ext cx="192" cy="0"/>
            </a:xfrm>
            <a:prstGeom prst="line">
              <a:avLst/>
            </a:prstGeom>
            <a:noFill/>
            <a:ln w="19050">
              <a:solidFill>
                <a:srgbClr val="000000"/>
              </a:solidFill>
              <a:round/>
              <a:headEnd/>
              <a:tailEnd type="triangle" w="med" len="med"/>
            </a:ln>
          </p:spPr>
          <p:txBody>
            <a:bodyPr wrap="none" anchor="ctr"/>
            <a:lstStyle/>
            <a:p>
              <a:endParaRPr lang="zh-CN" altLang="en-US"/>
            </a:p>
          </p:txBody>
        </p:sp>
        <p:sp>
          <p:nvSpPr>
            <p:cNvPr id="94" name="Line 61"/>
            <p:cNvSpPr>
              <a:spLocks noChangeShapeType="1"/>
            </p:cNvSpPr>
            <p:nvPr/>
          </p:nvSpPr>
          <p:spPr bwMode="auto">
            <a:xfrm>
              <a:off x="1056" y="2784"/>
              <a:ext cx="0" cy="432"/>
            </a:xfrm>
            <a:prstGeom prst="line">
              <a:avLst/>
            </a:prstGeom>
            <a:noFill/>
            <a:ln w="19050">
              <a:solidFill>
                <a:srgbClr val="000000"/>
              </a:solidFill>
              <a:round/>
              <a:headEnd/>
              <a:tailEnd/>
            </a:ln>
          </p:spPr>
          <p:txBody>
            <a:bodyPr wrap="none" anchor="ctr"/>
            <a:lstStyle/>
            <a:p>
              <a:endParaRPr lang="zh-CN" altLang="en-US"/>
            </a:p>
          </p:txBody>
        </p:sp>
        <p:sp>
          <p:nvSpPr>
            <p:cNvPr id="95" name="Text Box 62"/>
            <p:cNvSpPr txBox="1">
              <a:spLocks noChangeArrowheads="1"/>
            </p:cNvSpPr>
            <p:nvPr/>
          </p:nvSpPr>
          <p:spPr bwMode="auto">
            <a:xfrm>
              <a:off x="902" y="3242"/>
              <a:ext cx="206"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in</a:t>
              </a:r>
              <a:endParaRPr kumimoji="0" lang="en-US" altLang="zh-CN" sz="2000" i="1">
                <a:latin typeface="Arial Narrow" pitchFamily="34" charset="0"/>
              </a:endParaRPr>
            </a:p>
          </p:txBody>
        </p:sp>
        <p:sp>
          <p:nvSpPr>
            <p:cNvPr id="96" name="Text Box 63"/>
            <p:cNvSpPr txBox="1">
              <a:spLocks noChangeArrowheads="1"/>
            </p:cNvSpPr>
            <p:nvPr/>
          </p:nvSpPr>
          <p:spPr bwMode="auto">
            <a:xfrm>
              <a:off x="768" y="2695"/>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c</a:t>
              </a:r>
              <a:endParaRPr kumimoji="0" lang="en-US" altLang="zh-CN" sz="2000" i="1">
                <a:latin typeface="Arial Narrow" pitchFamily="34" charset="0"/>
              </a:endParaRPr>
            </a:p>
          </p:txBody>
        </p:sp>
        <p:sp>
          <p:nvSpPr>
            <p:cNvPr id="97" name="Text Box 64"/>
            <p:cNvSpPr txBox="1">
              <a:spLocks noChangeArrowheads="1"/>
            </p:cNvSpPr>
            <p:nvPr/>
          </p:nvSpPr>
          <p:spPr bwMode="auto">
            <a:xfrm>
              <a:off x="2400" y="2071"/>
              <a:ext cx="184" cy="235"/>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dirty="0" err="1">
                  <a:latin typeface="Arial Narrow" pitchFamily="34" charset="0"/>
                </a:rPr>
                <a:t>Z</a:t>
              </a:r>
              <a:r>
                <a:rPr kumimoji="0" lang="en-US" altLang="zh-CN" sz="2000" i="1" baseline="-25000" dirty="0" err="1">
                  <a:latin typeface="Arial Narrow" pitchFamily="34" charset="0"/>
                </a:rPr>
                <a:t>c</a:t>
              </a:r>
              <a:endParaRPr kumimoji="0" lang="en-US" altLang="zh-CN" sz="2000" i="1" dirty="0">
                <a:latin typeface="Arial Narrow" pitchFamily="34" charset="0"/>
              </a:endParaRPr>
            </a:p>
          </p:txBody>
        </p:sp>
        <p:sp>
          <p:nvSpPr>
            <p:cNvPr id="98" name="Text Box 65"/>
            <p:cNvSpPr txBox="1">
              <a:spLocks noChangeArrowheads="1"/>
            </p:cNvSpPr>
            <p:nvPr/>
          </p:nvSpPr>
          <p:spPr bwMode="auto">
            <a:xfrm>
              <a:off x="2400" y="3320"/>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c</a:t>
              </a:r>
              <a:endParaRPr kumimoji="0" lang="en-US" altLang="zh-CN" sz="2000" i="1">
                <a:latin typeface="Arial Narrow" pitchFamily="34" charset="0"/>
              </a:endParaRPr>
            </a:p>
          </p:txBody>
        </p:sp>
        <p:sp>
          <p:nvSpPr>
            <p:cNvPr id="99" name="Text Box 66"/>
            <p:cNvSpPr txBox="1">
              <a:spLocks noChangeArrowheads="1"/>
            </p:cNvSpPr>
            <p:nvPr/>
          </p:nvSpPr>
          <p:spPr bwMode="auto">
            <a:xfrm>
              <a:off x="1680" y="2694"/>
              <a:ext cx="156"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p>
          </p:txBody>
        </p:sp>
        <p:sp>
          <p:nvSpPr>
            <p:cNvPr id="100" name="Text Box 67"/>
            <p:cNvSpPr txBox="1">
              <a:spLocks noChangeArrowheads="1"/>
            </p:cNvSpPr>
            <p:nvPr/>
          </p:nvSpPr>
          <p:spPr bwMode="auto">
            <a:xfrm>
              <a:off x="1248" y="2743"/>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1</a:t>
              </a:r>
              <a:endParaRPr kumimoji="0" lang="en-US" altLang="zh-CN" sz="2000" b="1" i="1" dirty="0">
                <a:solidFill>
                  <a:srgbClr val="000099"/>
                </a:solidFill>
                <a:latin typeface="Arial Narrow" pitchFamily="34" charset="0"/>
              </a:endParaRPr>
            </a:p>
          </p:txBody>
        </p:sp>
        <p:sp>
          <p:nvSpPr>
            <p:cNvPr id="101" name="Text Box 68"/>
            <p:cNvSpPr txBox="1">
              <a:spLocks noChangeArrowheads="1"/>
            </p:cNvSpPr>
            <p:nvPr/>
          </p:nvSpPr>
          <p:spPr bwMode="auto">
            <a:xfrm>
              <a:off x="2160" y="2262"/>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2</a:t>
              </a:r>
              <a:endParaRPr kumimoji="0" lang="en-US" altLang="zh-CN" sz="2000" b="1" i="1" dirty="0">
                <a:solidFill>
                  <a:srgbClr val="000099"/>
                </a:solidFill>
                <a:latin typeface="Arial Narrow" pitchFamily="34" charset="0"/>
              </a:endParaRPr>
            </a:p>
          </p:txBody>
        </p:sp>
        <p:sp>
          <p:nvSpPr>
            <p:cNvPr id="102" name="Text Box 69"/>
            <p:cNvSpPr txBox="1">
              <a:spLocks noChangeArrowheads="1"/>
            </p:cNvSpPr>
            <p:nvPr/>
          </p:nvSpPr>
          <p:spPr bwMode="auto">
            <a:xfrm>
              <a:off x="2112" y="3127"/>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3</a:t>
              </a:r>
              <a:endParaRPr kumimoji="0" lang="en-US" altLang="zh-CN" sz="2000" b="1" i="1" dirty="0">
                <a:solidFill>
                  <a:srgbClr val="000099"/>
                </a:solidFill>
                <a:latin typeface="Arial Narrow" pitchFamily="34" charset="0"/>
              </a:endParaRPr>
            </a:p>
          </p:txBody>
        </p:sp>
        <p:sp>
          <p:nvSpPr>
            <p:cNvPr id="103" name="Text Box 70"/>
            <p:cNvSpPr txBox="1">
              <a:spLocks noChangeArrowheads="1"/>
            </p:cNvSpPr>
            <p:nvPr/>
          </p:nvSpPr>
          <p:spPr bwMode="auto">
            <a:xfrm>
              <a:off x="624" y="2311"/>
              <a:ext cx="342" cy="217"/>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1</a:t>
              </a:r>
            </a:p>
          </p:txBody>
        </p:sp>
        <p:sp>
          <p:nvSpPr>
            <p:cNvPr id="104" name="Text Box 71"/>
            <p:cNvSpPr txBox="1">
              <a:spLocks noChangeArrowheads="1"/>
            </p:cNvSpPr>
            <p:nvPr/>
          </p:nvSpPr>
          <p:spPr bwMode="auto">
            <a:xfrm rot="-2442906">
              <a:off x="2125" y="1827"/>
              <a:ext cx="341" cy="21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2</a:t>
              </a:r>
            </a:p>
          </p:txBody>
        </p:sp>
        <p:sp>
          <p:nvSpPr>
            <p:cNvPr id="105" name="Text Box 72"/>
            <p:cNvSpPr txBox="1">
              <a:spLocks noChangeArrowheads="1"/>
            </p:cNvSpPr>
            <p:nvPr/>
          </p:nvSpPr>
          <p:spPr bwMode="auto">
            <a:xfrm rot="2665265">
              <a:off x="2320" y="2887"/>
              <a:ext cx="342" cy="21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3</a:t>
              </a:r>
            </a:p>
          </p:txBody>
        </p:sp>
        <p:sp>
          <p:nvSpPr>
            <p:cNvPr id="106" name="Line 73"/>
            <p:cNvSpPr>
              <a:spLocks noChangeShapeType="1"/>
            </p:cNvSpPr>
            <p:nvPr/>
          </p:nvSpPr>
          <p:spPr bwMode="auto">
            <a:xfrm flipV="1">
              <a:off x="1296" y="2592"/>
              <a:ext cx="0" cy="384"/>
            </a:xfrm>
            <a:prstGeom prst="line">
              <a:avLst/>
            </a:prstGeom>
            <a:noFill/>
            <a:ln w="19050">
              <a:solidFill>
                <a:srgbClr val="000099"/>
              </a:solidFill>
              <a:round/>
              <a:headEnd/>
              <a:tailEnd type="arrow" w="med" len="med"/>
            </a:ln>
          </p:spPr>
          <p:txBody>
            <a:bodyPr wrap="none" anchor="ctr"/>
            <a:lstStyle/>
            <a:p>
              <a:endParaRPr lang="zh-CN" altLang="en-US"/>
            </a:p>
          </p:txBody>
        </p:sp>
        <p:sp>
          <p:nvSpPr>
            <p:cNvPr id="107" name="Line 74"/>
            <p:cNvSpPr>
              <a:spLocks noChangeShapeType="1"/>
            </p:cNvSpPr>
            <p:nvPr/>
          </p:nvSpPr>
          <p:spPr bwMode="auto">
            <a:xfrm flipV="1">
              <a:off x="1728" y="2592"/>
              <a:ext cx="0" cy="384"/>
            </a:xfrm>
            <a:prstGeom prst="line">
              <a:avLst/>
            </a:prstGeom>
            <a:noFill/>
            <a:ln w="19050">
              <a:solidFill>
                <a:srgbClr val="000099"/>
              </a:solidFill>
              <a:round/>
              <a:headEnd/>
              <a:tailEnd type="arrow" w="med" len="med"/>
            </a:ln>
          </p:spPr>
          <p:txBody>
            <a:bodyPr wrap="none" anchor="ctr"/>
            <a:lstStyle/>
            <a:p>
              <a:endParaRPr lang="zh-CN" altLang="en-US"/>
            </a:p>
          </p:txBody>
        </p:sp>
        <p:sp>
          <p:nvSpPr>
            <p:cNvPr id="108" name="Line 75"/>
            <p:cNvSpPr>
              <a:spLocks noChangeShapeType="1"/>
            </p:cNvSpPr>
            <p:nvPr/>
          </p:nvSpPr>
          <p:spPr bwMode="auto">
            <a:xfrm flipH="1" flipV="1">
              <a:off x="2256" y="2208"/>
              <a:ext cx="192" cy="192"/>
            </a:xfrm>
            <a:prstGeom prst="line">
              <a:avLst/>
            </a:prstGeom>
            <a:noFill/>
            <a:ln w="19050">
              <a:solidFill>
                <a:srgbClr val="000099"/>
              </a:solidFill>
              <a:round/>
              <a:headEnd/>
              <a:tailEnd type="arrow" w="med" len="med"/>
            </a:ln>
          </p:spPr>
          <p:txBody>
            <a:bodyPr wrap="none" anchor="ctr"/>
            <a:lstStyle/>
            <a:p>
              <a:endParaRPr lang="zh-CN" altLang="en-US"/>
            </a:p>
          </p:txBody>
        </p:sp>
        <p:sp>
          <p:nvSpPr>
            <p:cNvPr id="109" name="Line 76"/>
            <p:cNvSpPr>
              <a:spLocks noChangeShapeType="1"/>
            </p:cNvSpPr>
            <p:nvPr/>
          </p:nvSpPr>
          <p:spPr bwMode="auto">
            <a:xfrm flipV="1">
              <a:off x="2064" y="3024"/>
              <a:ext cx="192" cy="192"/>
            </a:xfrm>
            <a:prstGeom prst="line">
              <a:avLst/>
            </a:prstGeom>
            <a:noFill/>
            <a:ln w="19050">
              <a:solidFill>
                <a:srgbClr val="000099"/>
              </a:solidFill>
              <a:round/>
              <a:headEnd/>
              <a:tailEnd type="arrow" w="med" len="med"/>
            </a:ln>
          </p:spPr>
          <p:txBody>
            <a:bodyPr wrap="none" anchor="ctr"/>
            <a:lstStyle/>
            <a:p>
              <a:endParaRPr lang="zh-CN" altLang="en-US"/>
            </a:p>
          </p:txBody>
        </p:sp>
        <p:sp>
          <p:nvSpPr>
            <p:cNvPr id="110" name="Text Box 77"/>
            <p:cNvSpPr txBox="1">
              <a:spLocks noChangeArrowheads="1"/>
            </p:cNvSpPr>
            <p:nvPr/>
          </p:nvSpPr>
          <p:spPr bwMode="auto">
            <a:xfrm>
              <a:off x="1344" y="2168"/>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1</a:t>
              </a:r>
              <a:endParaRPr kumimoji="0" lang="en-US" altLang="zh-CN" sz="2000" i="1">
                <a:latin typeface="Arial Narrow" pitchFamily="34" charset="0"/>
              </a:endParaRPr>
            </a:p>
          </p:txBody>
        </p:sp>
        <p:sp>
          <p:nvSpPr>
            <p:cNvPr id="111" name="Text Box 78"/>
            <p:cNvSpPr txBox="1">
              <a:spLocks noChangeArrowheads="1"/>
            </p:cNvSpPr>
            <p:nvPr/>
          </p:nvSpPr>
          <p:spPr bwMode="auto">
            <a:xfrm>
              <a:off x="1776" y="1976"/>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dirty="0">
                  <a:latin typeface="Arial Narrow" pitchFamily="34" charset="0"/>
                </a:rPr>
                <a:t>Z</a:t>
              </a:r>
              <a:r>
                <a:rPr kumimoji="0" lang="en-US" altLang="zh-CN" sz="2000" i="1" baseline="-25000" dirty="0">
                  <a:latin typeface="Arial Narrow" pitchFamily="34" charset="0"/>
                </a:rPr>
                <a:t>2</a:t>
              </a:r>
              <a:endParaRPr kumimoji="0" lang="en-US" altLang="zh-CN" sz="2000" i="1" dirty="0">
                <a:latin typeface="Arial Narrow" pitchFamily="34" charset="0"/>
              </a:endParaRPr>
            </a:p>
          </p:txBody>
        </p:sp>
        <p:sp>
          <p:nvSpPr>
            <p:cNvPr id="112" name="Text Box 79"/>
            <p:cNvSpPr txBox="1">
              <a:spLocks noChangeArrowheads="1"/>
            </p:cNvSpPr>
            <p:nvPr/>
          </p:nvSpPr>
          <p:spPr bwMode="auto">
            <a:xfrm>
              <a:off x="1968" y="2504"/>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3</a:t>
              </a:r>
              <a:endParaRPr kumimoji="0" lang="en-US" altLang="zh-CN" sz="2000" i="1">
                <a:latin typeface="Arial Narrow" pitchFamily="34" charset="0"/>
              </a:endParaRPr>
            </a:p>
          </p:txBody>
        </p:sp>
      </p:grpSp>
      <p:sp>
        <p:nvSpPr>
          <p:cNvPr id="2" name="灯片编号占位符 1"/>
          <p:cNvSpPr>
            <a:spLocks noGrp="1"/>
          </p:cNvSpPr>
          <p:nvPr>
            <p:ph type="sldNum" sz="quarter" idx="12"/>
          </p:nvPr>
        </p:nvSpPr>
        <p:spPr/>
        <p:txBody>
          <a:bodyPr/>
          <a:lstStyle/>
          <a:p>
            <a:fld id="{253BA5D7-7A10-44AE-B0F9-CC0DE137EDC8}" type="slidenum">
              <a:rPr lang="en-US" altLang="zh-CN" smtClean="0"/>
              <a:pPr/>
              <a:t>24</a:t>
            </a:fld>
            <a:endParaRPr lang="en-US" altLang="zh-CN"/>
          </a:p>
        </p:txBody>
      </p:sp>
    </p:spTree>
    <p:extLst>
      <p:ext uri="{BB962C8B-B14F-4D97-AF65-F5344CB8AC3E}">
        <p14:creationId xmlns:p14="http://schemas.microsoft.com/office/powerpoint/2010/main" val="24372581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2"/>
          <p:cNvSpPr txBox="1">
            <a:spLocks noChangeArrowheads="1"/>
          </p:cNvSpPr>
          <p:nvPr/>
        </p:nvSpPr>
        <p:spPr bwMode="auto">
          <a:xfrm>
            <a:off x="611188" y="597546"/>
            <a:ext cx="8064500" cy="1323439"/>
          </a:xfrm>
          <a:prstGeom prst="rect">
            <a:avLst/>
          </a:prstGeom>
          <a:noFill/>
          <a:ln w="9525">
            <a:noFill/>
            <a:miter lim="800000"/>
            <a:headEnd/>
            <a:tailEnd/>
          </a:ln>
        </p:spPr>
        <p:txBody>
          <a:bodyPr>
            <a:spAutoFit/>
          </a:bodyPr>
          <a:lstStyle/>
          <a:p>
            <a:pPr algn="just">
              <a:lnSpc>
                <a:spcPts val="3200"/>
              </a:lnSpc>
            </a:pPr>
            <a:r>
              <a:rPr lang="zh-CN" altLang="en-US" sz="2400" b="1" dirty="0">
                <a:solidFill>
                  <a:srgbClr val="1D0601"/>
                </a:solidFill>
                <a:latin typeface="Arial" charset="0"/>
              </a:rPr>
              <a:t>     </a:t>
            </a:r>
            <a:r>
              <a:rPr lang="zh-CN" altLang="en-US" sz="2400" b="1" dirty="0">
                <a:solidFill>
                  <a:srgbClr val="1D0601"/>
                </a:solidFill>
              </a:rPr>
              <a:t>如果要求功率等分</a:t>
            </a:r>
            <a:r>
              <a:rPr lang="en-US" altLang="zh-CN" sz="2400" b="1" dirty="0">
                <a:solidFill>
                  <a:srgbClr val="1D0601"/>
                </a:solidFill>
              </a:rPr>
              <a:t>(3dB)</a:t>
            </a:r>
            <a:r>
              <a:rPr lang="zh-CN" altLang="en-US" sz="2400" b="1" dirty="0">
                <a:solidFill>
                  <a:srgbClr val="1D0601"/>
                </a:solidFill>
              </a:rPr>
              <a:t>并且网络</a:t>
            </a:r>
            <a:r>
              <a:rPr lang="zh-CN" altLang="en-US" sz="2400" b="1" dirty="0">
                <a:solidFill>
                  <a:srgbClr val="1D0601"/>
                </a:solidFill>
                <a:latin typeface="Arial" charset="0"/>
              </a:rPr>
              <a:t>可逆，显然三个端口完全对称，三个电阻值一样。根据端口匹配的要求，三个电阻值均为</a:t>
            </a:r>
          </a:p>
        </p:txBody>
      </p:sp>
      <p:graphicFrame>
        <p:nvGraphicFramePr>
          <p:cNvPr id="4098" name="Object 3"/>
          <p:cNvGraphicFramePr>
            <a:graphicFrameLocks noGrp="1" noChangeAspect="1"/>
          </p:cNvGraphicFramePr>
          <p:nvPr>
            <p:ph idx="1"/>
            <p:extLst>
              <p:ext uri="{D42A27DB-BD31-4B8C-83A1-F6EECF244321}">
                <p14:modId xmlns:p14="http://schemas.microsoft.com/office/powerpoint/2010/main" val="508612596"/>
              </p:ext>
            </p:extLst>
          </p:nvPr>
        </p:nvGraphicFramePr>
        <p:xfrm>
          <a:off x="3520157" y="1615474"/>
          <a:ext cx="1528763" cy="500062"/>
        </p:xfrm>
        <a:graphic>
          <a:graphicData uri="http://schemas.openxmlformats.org/presentationml/2006/ole">
            <mc:AlternateContent xmlns:mc="http://schemas.openxmlformats.org/markup-compatibility/2006">
              <mc:Choice xmlns:v="urn:schemas-microsoft-com:vml" Requires="v">
                <p:oleObj spid="_x0000_s162412" name="公式" r:id="rId3" imgW="698400" imgH="228600" progId="Equation.3">
                  <p:embed/>
                </p:oleObj>
              </mc:Choice>
              <mc:Fallback>
                <p:oleObj name="公式" r:id="rId3" imgW="698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157" y="1615474"/>
                        <a:ext cx="1528763"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Text Box 87"/>
          <p:cNvSpPr txBox="1">
            <a:spLocks noChangeArrowheads="1"/>
          </p:cNvSpPr>
          <p:nvPr/>
        </p:nvSpPr>
        <p:spPr bwMode="auto">
          <a:xfrm>
            <a:off x="4356100" y="2133600"/>
            <a:ext cx="4635499" cy="830997"/>
          </a:xfrm>
          <a:prstGeom prst="rect">
            <a:avLst/>
          </a:prstGeom>
          <a:noFill/>
          <a:ln w="9525">
            <a:noFill/>
            <a:miter lim="800000"/>
            <a:headEnd/>
            <a:tailEnd/>
          </a:ln>
        </p:spPr>
        <p:txBody>
          <a:bodyPr wrap="square" anchor="ctr">
            <a:spAutoFit/>
          </a:bodyPr>
          <a:lstStyle/>
          <a:p>
            <a:pPr algn="l" eaLnBrk="0" hangingPunct="0">
              <a:spcBef>
                <a:spcPct val="0"/>
              </a:spcBef>
            </a:pPr>
            <a:r>
              <a:rPr kumimoji="0" lang="zh-CN" altLang="en-US" sz="2400" b="1" dirty="0"/>
              <a:t>若所有端口都端接特征阻抗</a:t>
            </a:r>
            <a:r>
              <a:rPr kumimoji="0" lang="en-US" altLang="zh-CN" sz="2400" b="1" dirty="0" err="1"/>
              <a:t>Z</a:t>
            </a:r>
            <a:r>
              <a:rPr kumimoji="0" lang="en-US" altLang="zh-CN" sz="2400" b="1" baseline="-25000" dirty="0" err="1"/>
              <a:t>c</a:t>
            </a:r>
            <a:r>
              <a:rPr kumimoji="0" lang="zh-CN" altLang="en-US" sz="2400" b="1" dirty="0"/>
              <a:t>，向后</a:t>
            </a:r>
            <a:r>
              <a:rPr kumimoji="0" lang="zh-CN" altLang="en-US" sz="2400" b="1" dirty="0" smtClean="0"/>
              <a:t>接</a:t>
            </a:r>
            <a:r>
              <a:rPr kumimoji="0" lang="en-US" altLang="zh-CN" sz="2400" b="1" dirty="0" err="1" smtClean="0"/>
              <a:t>Z</a:t>
            </a:r>
            <a:r>
              <a:rPr kumimoji="0" lang="en-US" altLang="zh-CN" sz="2400" b="1" baseline="-25000" dirty="0" err="1" smtClean="0"/>
              <a:t>c</a:t>
            </a:r>
            <a:r>
              <a:rPr kumimoji="0" lang="en-US" altLang="zh-CN" sz="2400" b="1" dirty="0" smtClean="0"/>
              <a:t>/3</a:t>
            </a:r>
            <a:r>
              <a:rPr kumimoji="0" lang="zh-CN" altLang="en-US" sz="2400" b="1" dirty="0"/>
              <a:t>电阻看去的阻抗</a:t>
            </a:r>
            <a:r>
              <a:rPr kumimoji="0" lang="en-US" altLang="zh-CN" sz="2400" b="1" dirty="0"/>
              <a:t>Z</a:t>
            </a:r>
            <a:r>
              <a:rPr kumimoji="0" lang="zh-CN" altLang="en-US" sz="2400" b="1" dirty="0"/>
              <a:t>：</a:t>
            </a:r>
            <a:endParaRPr kumimoji="0" lang="en-US" altLang="zh-CN" sz="2400" b="1" dirty="0"/>
          </a:p>
        </p:txBody>
      </p:sp>
      <p:graphicFrame>
        <p:nvGraphicFramePr>
          <p:cNvPr id="4099" name="Object 88"/>
          <p:cNvGraphicFramePr>
            <a:graphicFrameLocks noChangeAspect="1"/>
          </p:cNvGraphicFramePr>
          <p:nvPr>
            <p:extLst>
              <p:ext uri="{D42A27DB-BD31-4B8C-83A1-F6EECF244321}">
                <p14:modId xmlns:p14="http://schemas.microsoft.com/office/powerpoint/2010/main" val="1356264684"/>
              </p:ext>
            </p:extLst>
          </p:nvPr>
        </p:nvGraphicFramePr>
        <p:xfrm>
          <a:off x="5508624" y="2982661"/>
          <a:ext cx="2304985" cy="714628"/>
        </p:xfrm>
        <a:graphic>
          <a:graphicData uri="http://schemas.openxmlformats.org/presentationml/2006/ole">
            <mc:AlternateContent xmlns:mc="http://schemas.openxmlformats.org/markup-compatibility/2006">
              <mc:Choice xmlns:v="urn:schemas-microsoft-com:vml" Requires="v">
                <p:oleObj spid="_x0000_s162413" name="公式" r:id="rId5" imgW="1307880" imgH="406080" progId="Equation.3">
                  <p:embed/>
                </p:oleObj>
              </mc:Choice>
              <mc:Fallback>
                <p:oleObj name="公式" r:id="rId5" imgW="130788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4" y="2982661"/>
                        <a:ext cx="2304985" cy="714628"/>
                      </a:xfrm>
                      <a:prstGeom prst="rect">
                        <a:avLst/>
                      </a:prstGeom>
                      <a:noFill/>
                      <a:extLst/>
                    </p:spPr>
                  </p:pic>
                </p:oleObj>
              </mc:Fallback>
            </mc:AlternateContent>
          </a:graphicData>
        </a:graphic>
      </p:graphicFrame>
      <p:sp>
        <p:nvSpPr>
          <p:cNvPr id="4103" name="Text Box 89"/>
          <p:cNvSpPr txBox="1">
            <a:spLocks noChangeArrowheads="1"/>
          </p:cNvSpPr>
          <p:nvPr/>
        </p:nvSpPr>
        <p:spPr bwMode="auto">
          <a:xfrm>
            <a:off x="4572000" y="3683943"/>
            <a:ext cx="2954655" cy="461665"/>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400" b="1" dirty="0">
                <a:latin typeface="Arial Narrow" pitchFamily="34" charset="0"/>
              </a:rPr>
              <a:t>功分器的输入阻抗：</a:t>
            </a:r>
          </a:p>
        </p:txBody>
      </p:sp>
      <p:graphicFrame>
        <p:nvGraphicFramePr>
          <p:cNvPr id="4100" name="Object 90"/>
          <p:cNvGraphicFramePr>
            <a:graphicFrameLocks noChangeAspect="1"/>
          </p:cNvGraphicFramePr>
          <p:nvPr>
            <p:extLst>
              <p:ext uri="{D42A27DB-BD31-4B8C-83A1-F6EECF244321}">
                <p14:modId xmlns:p14="http://schemas.microsoft.com/office/powerpoint/2010/main" val="3788419964"/>
              </p:ext>
            </p:extLst>
          </p:nvPr>
        </p:nvGraphicFramePr>
        <p:xfrm>
          <a:off x="5476182" y="4102790"/>
          <a:ext cx="2404349" cy="691525"/>
        </p:xfrm>
        <a:graphic>
          <a:graphicData uri="http://schemas.openxmlformats.org/presentationml/2006/ole">
            <mc:AlternateContent xmlns:mc="http://schemas.openxmlformats.org/markup-compatibility/2006">
              <mc:Choice xmlns:v="urn:schemas-microsoft-com:vml" Requires="v">
                <p:oleObj spid="_x0000_s162414" name="公式" r:id="rId7" imgW="1409400" imgH="406080" progId="Equation.3">
                  <p:embed/>
                </p:oleObj>
              </mc:Choice>
              <mc:Fallback>
                <p:oleObj name="公式" r:id="rId7" imgW="1409400" imgH="406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6182" y="4102790"/>
                        <a:ext cx="2404349" cy="691525"/>
                      </a:xfrm>
                      <a:prstGeom prst="rect">
                        <a:avLst/>
                      </a:prstGeom>
                      <a:noFill/>
                      <a:extLst/>
                    </p:spPr>
                  </p:pic>
                </p:oleObj>
              </mc:Fallback>
            </mc:AlternateContent>
          </a:graphicData>
        </a:graphic>
      </p:graphicFrame>
      <p:sp>
        <p:nvSpPr>
          <p:cNvPr id="4104" name="Text Box 91"/>
          <p:cNvSpPr txBox="1">
            <a:spLocks noChangeArrowheads="1"/>
          </p:cNvSpPr>
          <p:nvPr/>
        </p:nvSpPr>
        <p:spPr bwMode="auto">
          <a:xfrm>
            <a:off x="4643439" y="4656136"/>
            <a:ext cx="4500562" cy="1431930"/>
          </a:xfrm>
          <a:prstGeom prst="rect">
            <a:avLst/>
          </a:prstGeom>
          <a:noFill/>
          <a:ln w="9525">
            <a:noFill/>
            <a:miter lim="800000"/>
            <a:headEnd/>
            <a:tailEnd/>
          </a:ln>
        </p:spPr>
        <p:txBody>
          <a:bodyPr wrap="square" anchor="ctr">
            <a:spAutoFit/>
          </a:bodyPr>
          <a:lstStyle/>
          <a:p>
            <a:pPr algn="l" eaLnBrk="0" hangingPunct="0">
              <a:lnSpc>
                <a:spcPts val="3600"/>
              </a:lnSpc>
              <a:spcBef>
                <a:spcPct val="0"/>
              </a:spcBef>
            </a:pPr>
            <a:r>
              <a:rPr kumimoji="0" lang="zh-CN" altLang="en-US" sz="2400" b="1" dirty="0">
                <a:latin typeface="Arial Narrow" pitchFamily="34" charset="0"/>
              </a:rPr>
              <a:t>由于网络三个端口都是对称的，</a:t>
            </a:r>
            <a:r>
              <a:rPr kumimoji="0" lang="zh-CN" altLang="en-US" sz="2400" b="1" dirty="0" smtClean="0">
                <a:latin typeface="Arial Narrow" pitchFamily="34" charset="0"/>
              </a:rPr>
              <a:t>输出端</a:t>
            </a:r>
            <a:r>
              <a:rPr kumimoji="0" lang="zh-CN" altLang="en-US" sz="2400" b="1" dirty="0">
                <a:latin typeface="Arial Narrow" pitchFamily="34" charset="0"/>
              </a:rPr>
              <a:t>也是匹配的：</a:t>
            </a:r>
            <a:endParaRPr kumimoji="0" lang="en-US" altLang="zh-CN" sz="2400" b="1" dirty="0">
              <a:latin typeface="Arial Narrow" pitchFamily="34" charset="0"/>
            </a:endParaRPr>
          </a:p>
          <a:p>
            <a:pPr algn="l" eaLnBrk="0" hangingPunct="0">
              <a:lnSpc>
                <a:spcPts val="3600"/>
              </a:lnSpc>
              <a:spcBef>
                <a:spcPct val="0"/>
              </a:spcBef>
            </a:pPr>
            <a:r>
              <a:rPr kumimoji="0" lang="en-US" altLang="zh-CN" sz="2400" b="1" i="1" dirty="0"/>
              <a:t>S</a:t>
            </a:r>
            <a:r>
              <a:rPr kumimoji="0" lang="en-US" altLang="zh-CN" sz="2400" b="1" i="1" baseline="-25000" dirty="0"/>
              <a:t>11</a:t>
            </a:r>
            <a:r>
              <a:rPr kumimoji="0" lang="en-US" altLang="zh-CN" sz="2400" b="1" i="1" dirty="0"/>
              <a:t> = S</a:t>
            </a:r>
            <a:r>
              <a:rPr kumimoji="0" lang="en-US" altLang="zh-CN" sz="2400" b="1" i="1" baseline="-25000" dirty="0"/>
              <a:t>22</a:t>
            </a:r>
            <a:r>
              <a:rPr kumimoji="0" lang="en-US" altLang="zh-CN" sz="2400" b="1" i="1" dirty="0"/>
              <a:t> = S</a:t>
            </a:r>
            <a:r>
              <a:rPr kumimoji="0" lang="en-US" altLang="zh-CN" sz="2400" b="1" i="1" baseline="-25000" dirty="0"/>
              <a:t>33</a:t>
            </a:r>
            <a:r>
              <a:rPr kumimoji="0" lang="en-US" altLang="zh-CN" sz="2400" b="1" i="1" dirty="0"/>
              <a:t> = 0</a:t>
            </a:r>
          </a:p>
        </p:txBody>
      </p:sp>
      <p:grpSp>
        <p:nvGrpSpPr>
          <p:cNvPr id="86" name="Group 3"/>
          <p:cNvGrpSpPr>
            <a:grpSpLocks/>
          </p:cNvGrpSpPr>
          <p:nvPr/>
        </p:nvGrpSpPr>
        <p:grpSpPr bwMode="auto">
          <a:xfrm>
            <a:off x="381000" y="2866649"/>
            <a:ext cx="3541712" cy="3221417"/>
            <a:chOff x="624" y="1827"/>
            <a:chExt cx="2038" cy="1965"/>
          </a:xfrm>
        </p:grpSpPr>
        <p:grpSp>
          <p:nvGrpSpPr>
            <p:cNvPr id="87" name="Group 4"/>
            <p:cNvGrpSpPr>
              <a:grpSpLocks/>
            </p:cNvGrpSpPr>
            <p:nvPr/>
          </p:nvGrpSpPr>
          <p:grpSpPr bwMode="auto">
            <a:xfrm>
              <a:off x="1152" y="2400"/>
              <a:ext cx="672" cy="144"/>
              <a:chOff x="1344" y="2160"/>
              <a:chExt cx="1056" cy="144"/>
            </a:xfrm>
          </p:grpSpPr>
          <p:grpSp>
            <p:nvGrpSpPr>
              <p:cNvPr id="148" name="Group 5"/>
              <p:cNvGrpSpPr>
                <a:grpSpLocks/>
              </p:cNvGrpSpPr>
              <p:nvPr/>
            </p:nvGrpSpPr>
            <p:grpSpPr bwMode="auto">
              <a:xfrm>
                <a:off x="1584" y="2160"/>
                <a:ext cx="568" cy="144"/>
                <a:chOff x="1584" y="2160"/>
                <a:chExt cx="568" cy="144"/>
              </a:xfrm>
            </p:grpSpPr>
            <p:grpSp>
              <p:nvGrpSpPr>
                <p:cNvPr id="151" name="Group 6"/>
                <p:cNvGrpSpPr>
                  <a:grpSpLocks/>
                </p:cNvGrpSpPr>
                <p:nvPr/>
              </p:nvGrpSpPr>
              <p:grpSpPr bwMode="auto">
                <a:xfrm>
                  <a:off x="1584" y="2160"/>
                  <a:ext cx="136" cy="144"/>
                  <a:chOff x="1584" y="2160"/>
                  <a:chExt cx="136" cy="144"/>
                </a:xfrm>
              </p:grpSpPr>
              <p:sp>
                <p:nvSpPr>
                  <p:cNvPr id="161" name="Line 7"/>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62" name="Line 8"/>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52" name="Group 9"/>
                <p:cNvGrpSpPr>
                  <a:grpSpLocks/>
                </p:cNvGrpSpPr>
                <p:nvPr/>
              </p:nvGrpSpPr>
              <p:grpSpPr bwMode="auto">
                <a:xfrm>
                  <a:off x="1728" y="2160"/>
                  <a:ext cx="136" cy="144"/>
                  <a:chOff x="1584" y="2160"/>
                  <a:chExt cx="136" cy="144"/>
                </a:xfrm>
              </p:grpSpPr>
              <p:sp>
                <p:nvSpPr>
                  <p:cNvPr id="159" name="Line 10"/>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60" name="Line 11"/>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53" name="Group 12"/>
                <p:cNvGrpSpPr>
                  <a:grpSpLocks/>
                </p:cNvGrpSpPr>
                <p:nvPr/>
              </p:nvGrpSpPr>
              <p:grpSpPr bwMode="auto">
                <a:xfrm>
                  <a:off x="1872" y="2160"/>
                  <a:ext cx="136" cy="144"/>
                  <a:chOff x="1584" y="2160"/>
                  <a:chExt cx="136" cy="144"/>
                </a:xfrm>
              </p:grpSpPr>
              <p:sp>
                <p:nvSpPr>
                  <p:cNvPr id="157" name="Line 13"/>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8" name="Line 14"/>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54" name="Group 15"/>
                <p:cNvGrpSpPr>
                  <a:grpSpLocks/>
                </p:cNvGrpSpPr>
                <p:nvPr/>
              </p:nvGrpSpPr>
              <p:grpSpPr bwMode="auto">
                <a:xfrm>
                  <a:off x="2016" y="2160"/>
                  <a:ext cx="136" cy="144"/>
                  <a:chOff x="1584" y="2160"/>
                  <a:chExt cx="136" cy="144"/>
                </a:xfrm>
              </p:grpSpPr>
              <p:sp>
                <p:nvSpPr>
                  <p:cNvPr id="155" name="Line 16"/>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56" name="Line 17"/>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49" name="Line 18"/>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50" name="Line 19"/>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grpSp>
          <p:nvGrpSpPr>
            <p:cNvPr id="88" name="Group 20"/>
            <p:cNvGrpSpPr>
              <a:grpSpLocks/>
            </p:cNvGrpSpPr>
            <p:nvPr/>
          </p:nvGrpSpPr>
          <p:grpSpPr bwMode="auto">
            <a:xfrm rot="-2555981">
              <a:off x="1680" y="2208"/>
              <a:ext cx="672" cy="144"/>
              <a:chOff x="1344" y="2160"/>
              <a:chExt cx="1056" cy="144"/>
            </a:xfrm>
          </p:grpSpPr>
          <p:grpSp>
            <p:nvGrpSpPr>
              <p:cNvPr id="133" name="Group 21"/>
              <p:cNvGrpSpPr>
                <a:grpSpLocks/>
              </p:cNvGrpSpPr>
              <p:nvPr/>
            </p:nvGrpSpPr>
            <p:grpSpPr bwMode="auto">
              <a:xfrm>
                <a:off x="1584" y="2160"/>
                <a:ext cx="568" cy="144"/>
                <a:chOff x="1584" y="2160"/>
                <a:chExt cx="568" cy="144"/>
              </a:xfrm>
            </p:grpSpPr>
            <p:grpSp>
              <p:nvGrpSpPr>
                <p:cNvPr id="136" name="Group 22"/>
                <p:cNvGrpSpPr>
                  <a:grpSpLocks/>
                </p:cNvGrpSpPr>
                <p:nvPr/>
              </p:nvGrpSpPr>
              <p:grpSpPr bwMode="auto">
                <a:xfrm>
                  <a:off x="1584" y="2160"/>
                  <a:ext cx="136" cy="144"/>
                  <a:chOff x="1584" y="2160"/>
                  <a:chExt cx="136" cy="144"/>
                </a:xfrm>
              </p:grpSpPr>
              <p:sp>
                <p:nvSpPr>
                  <p:cNvPr id="146" name="Line 23"/>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7" name="Line 24"/>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7" name="Group 25"/>
                <p:cNvGrpSpPr>
                  <a:grpSpLocks/>
                </p:cNvGrpSpPr>
                <p:nvPr/>
              </p:nvGrpSpPr>
              <p:grpSpPr bwMode="auto">
                <a:xfrm>
                  <a:off x="1728" y="2160"/>
                  <a:ext cx="136" cy="144"/>
                  <a:chOff x="1584" y="2160"/>
                  <a:chExt cx="136" cy="144"/>
                </a:xfrm>
              </p:grpSpPr>
              <p:sp>
                <p:nvSpPr>
                  <p:cNvPr id="144" name="Line 26"/>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5" name="Line 27"/>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8" name="Group 28"/>
                <p:cNvGrpSpPr>
                  <a:grpSpLocks/>
                </p:cNvGrpSpPr>
                <p:nvPr/>
              </p:nvGrpSpPr>
              <p:grpSpPr bwMode="auto">
                <a:xfrm>
                  <a:off x="1872" y="2160"/>
                  <a:ext cx="136" cy="144"/>
                  <a:chOff x="1584" y="2160"/>
                  <a:chExt cx="136" cy="144"/>
                </a:xfrm>
              </p:grpSpPr>
              <p:sp>
                <p:nvSpPr>
                  <p:cNvPr id="142" name="Line 29"/>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3" name="Line 30"/>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39" name="Group 31"/>
                <p:cNvGrpSpPr>
                  <a:grpSpLocks/>
                </p:cNvGrpSpPr>
                <p:nvPr/>
              </p:nvGrpSpPr>
              <p:grpSpPr bwMode="auto">
                <a:xfrm>
                  <a:off x="2016" y="2160"/>
                  <a:ext cx="136" cy="144"/>
                  <a:chOff x="1584" y="2160"/>
                  <a:chExt cx="136" cy="144"/>
                </a:xfrm>
              </p:grpSpPr>
              <p:sp>
                <p:nvSpPr>
                  <p:cNvPr id="140" name="Line 32"/>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41" name="Line 33"/>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34" name="Line 34"/>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35" name="Line 35"/>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grpSp>
          <p:nvGrpSpPr>
            <p:cNvPr id="89" name="Group 36"/>
            <p:cNvGrpSpPr>
              <a:grpSpLocks/>
            </p:cNvGrpSpPr>
            <p:nvPr/>
          </p:nvGrpSpPr>
          <p:grpSpPr bwMode="auto">
            <a:xfrm rot="2555981" flipV="1">
              <a:off x="1680" y="2736"/>
              <a:ext cx="672" cy="144"/>
              <a:chOff x="1344" y="2160"/>
              <a:chExt cx="1056" cy="144"/>
            </a:xfrm>
          </p:grpSpPr>
          <p:grpSp>
            <p:nvGrpSpPr>
              <p:cNvPr id="118" name="Group 37"/>
              <p:cNvGrpSpPr>
                <a:grpSpLocks/>
              </p:cNvGrpSpPr>
              <p:nvPr/>
            </p:nvGrpSpPr>
            <p:grpSpPr bwMode="auto">
              <a:xfrm>
                <a:off x="1584" y="2160"/>
                <a:ext cx="568" cy="144"/>
                <a:chOff x="1584" y="2160"/>
                <a:chExt cx="568" cy="144"/>
              </a:xfrm>
            </p:grpSpPr>
            <p:grpSp>
              <p:nvGrpSpPr>
                <p:cNvPr id="121" name="Group 38"/>
                <p:cNvGrpSpPr>
                  <a:grpSpLocks/>
                </p:cNvGrpSpPr>
                <p:nvPr/>
              </p:nvGrpSpPr>
              <p:grpSpPr bwMode="auto">
                <a:xfrm>
                  <a:off x="1584" y="2160"/>
                  <a:ext cx="136" cy="144"/>
                  <a:chOff x="1584" y="2160"/>
                  <a:chExt cx="136" cy="144"/>
                </a:xfrm>
              </p:grpSpPr>
              <p:sp>
                <p:nvSpPr>
                  <p:cNvPr id="131" name="Line 39"/>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32" name="Line 40"/>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22" name="Group 41"/>
                <p:cNvGrpSpPr>
                  <a:grpSpLocks/>
                </p:cNvGrpSpPr>
                <p:nvPr/>
              </p:nvGrpSpPr>
              <p:grpSpPr bwMode="auto">
                <a:xfrm>
                  <a:off x="1728" y="2160"/>
                  <a:ext cx="136" cy="144"/>
                  <a:chOff x="1584" y="2160"/>
                  <a:chExt cx="136" cy="144"/>
                </a:xfrm>
              </p:grpSpPr>
              <p:sp>
                <p:nvSpPr>
                  <p:cNvPr id="129" name="Line 42"/>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30" name="Line 43"/>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23" name="Group 44"/>
                <p:cNvGrpSpPr>
                  <a:grpSpLocks/>
                </p:cNvGrpSpPr>
                <p:nvPr/>
              </p:nvGrpSpPr>
              <p:grpSpPr bwMode="auto">
                <a:xfrm>
                  <a:off x="1872" y="2160"/>
                  <a:ext cx="136" cy="144"/>
                  <a:chOff x="1584" y="2160"/>
                  <a:chExt cx="136" cy="144"/>
                </a:xfrm>
              </p:grpSpPr>
              <p:sp>
                <p:nvSpPr>
                  <p:cNvPr id="127" name="Line 45"/>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8" name="Line 46"/>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nvGrpSpPr>
                <p:cNvPr id="124" name="Group 47"/>
                <p:cNvGrpSpPr>
                  <a:grpSpLocks/>
                </p:cNvGrpSpPr>
                <p:nvPr/>
              </p:nvGrpSpPr>
              <p:grpSpPr bwMode="auto">
                <a:xfrm>
                  <a:off x="2016" y="2160"/>
                  <a:ext cx="136" cy="144"/>
                  <a:chOff x="1584" y="2160"/>
                  <a:chExt cx="136" cy="144"/>
                </a:xfrm>
              </p:grpSpPr>
              <p:sp>
                <p:nvSpPr>
                  <p:cNvPr id="125" name="Line 48"/>
                  <p:cNvSpPr>
                    <a:spLocks noChangeShapeType="1"/>
                  </p:cNvSpPr>
                  <p:nvPr/>
                </p:nvSpPr>
                <p:spPr bwMode="auto">
                  <a:xfrm flipV="1">
                    <a:off x="1584" y="2160"/>
                    <a:ext cx="72" cy="144"/>
                  </a:xfrm>
                  <a:prstGeom prst="line">
                    <a:avLst/>
                  </a:prstGeom>
                  <a:noFill/>
                  <a:ln w="19050">
                    <a:solidFill>
                      <a:srgbClr val="000000"/>
                    </a:solidFill>
                    <a:round/>
                    <a:headEnd/>
                    <a:tailEnd/>
                  </a:ln>
                </p:spPr>
                <p:txBody>
                  <a:bodyPr wrap="none" anchor="ctr"/>
                  <a:lstStyle/>
                  <a:p>
                    <a:endParaRPr lang="zh-CN" altLang="en-US"/>
                  </a:p>
                </p:txBody>
              </p:sp>
              <p:sp>
                <p:nvSpPr>
                  <p:cNvPr id="126" name="Line 49"/>
                  <p:cNvSpPr>
                    <a:spLocks noChangeShapeType="1"/>
                  </p:cNvSpPr>
                  <p:nvPr/>
                </p:nvSpPr>
                <p:spPr bwMode="auto">
                  <a:xfrm flipH="1" flipV="1">
                    <a:off x="1648" y="2160"/>
                    <a:ext cx="72" cy="144"/>
                  </a:xfrm>
                  <a:prstGeom prst="line">
                    <a:avLst/>
                  </a:prstGeom>
                  <a:noFill/>
                  <a:ln w="19050">
                    <a:solidFill>
                      <a:srgbClr val="000000"/>
                    </a:solidFill>
                    <a:round/>
                    <a:headEnd/>
                    <a:tailEnd/>
                  </a:ln>
                </p:spPr>
                <p:txBody>
                  <a:bodyPr wrap="none" anchor="ctr"/>
                  <a:lstStyle/>
                  <a:p>
                    <a:endParaRPr lang="zh-CN" altLang="en-US"/>
                  </a:p>
                </p:txBody>
              </p:sp>
            </p:grpSp>
          </p:grpSp>
          <p:sp>
            <p:nvSpPr>
              <p:cNvPr id="119" name="Line 50"/>
              <p:cNvSpPr>
                <a:spLocks noChangeShapeType="1"/>
              </p:cNvSpPr>
              <p:nvPr/>
            </p:nvSpPr>
            <p:spPr bwMode="auto">
              <a:xfrm flipH="1">
                <a:off x="1344" y="2304"/>
                <a:ext cx="240" cy="0"/>
              </a:xfrm>
              <a:prstGeom prst="line">
                <a:avLst/>
              </a:prstGeom>
              <a:noFill/>
              <a:ln w="19050">
                <a:solidFill>
                  <a:srgbClr val="000000"/>
                </a:solidFill>
                <a:round/>
                <a:headEnd/>
                <a:tailEnd/>
              </a:ln>
            </p:spPr>
            <p:txBody>
              <a:bodyPr wrap="none" anchor="ctr"/>
              <a:lstStyle/>
              <a:p>
                <a:endParaRPr lang="zh-CN" altLang="en-US"/>
              </a:p>
            </p:txBody>
          </p:sp>
          <p:sp>
            <p:nvSpPr>
              <p:cNvPr id="120" name="Line 51"/>
              <p:cNvSpPr>
                <a:spLocks noChangeShapeType="1"/>
              </p:cNvSpPr>
              <p:nvPr/>
            </p:nvSpPr>
            <p:spPr bwMode="auto">
              <a:xfrm flipH="1">
                <a:off x="2160" y="2304"/>
                <a:ext cx="240" cy="0"/>
              </a:xfrm>
              <a:prstGeom prst="line">
                <a:avLst/>
              </a:prstGeom>
              <a:noFill/>
              <a:ln w="19050">
                <a:solidFill>
                  <a:srgbClr val="000000"/>
                </a:solidFill>
                <a:round/>
                <a:headEnd/>
                <a:tailEnd/>
              </a:ln>
            </p:spPr>
            <p:txBody>
              <a:bodyPr wrap="none" anchor="ctr"/>
              <a:lstStyle/>
              <a:p>
                <a:endParaRPr lang="zh-CN" altLang="en-US"/>
              </a:p>
            </p:txBody>
          </p:sp>
        </p:grpSp>
        <p:sp>
          <p:nvSpPr>
            <p:cNvPr id="90" name="Oval 52"/>
            <p:cNvSpPr>
              <a:spLocks noChangeArrowheads="1"/>
            </p:cNvSpPr>
            <p:nvPr/>
          </p:nvSpPr>
          <p:spPr bwMode="auto">
            <a:xfrm>
              <a:off x="1808" y="2512"/>
              <a:ext cx="48" cy="48"/>
            </a:xfrm>
            <a:prstGeom prst="ellipse">
              <a:avLst/>
            </a:prstGeom>
            <a:solidFill>
              <a:srgbClr val="FFFFFF"/>
            </a:solidFill>
            <a:ln w="19050">
              <a:solidFill>
                <a:srgbClr val="000000"/>
              </a:solidFill>
              <a:round/>
              <a:headEnd/>
              <a:tailEnd/>
            </a:ln>
          </p:spPr>
          <p:txBody>
            <a:bodyPr wrap="none" anchor="ctr"/>
            <a:lstStyle/>
            <a:p>
              <a:endParaRPr lang="zh-CN" altLang="en-US"/>
            </a:p>
          </p:txBody>
        </p:sp>
        <p:sp>
          <p:nvSpPr>
            <p:cNvPr id="91" name="Line 53"/>
            <p:cNvSpPr>
              <a:spLocks noChangeShapeType="1"/>
            </p:cNvSpPr>
            <p:nvPr/>
          </p:nvSpPr>
          <p:spPr bwMode="auto">
            <a:xfrm flipH="1">
              <a:off x="816" y="2544"/>
              <a:ext cx="336" cy="0"/>
            </a:xfrm>
            <a:prstGeom prst="line">
              <a:avLst/>
            </a:prstGeom>
            <a:noFill/>
            <a:ln w="19050">
              <a:solidFill>
                <a:srgbClr val="000000"/>
              </a:solidFill>
              <a:round/>
              <a:headEnd/>
              <a:tailEnd/>
            </a:ln>
          </p:spPr>
          <p:txBody>
            <a:bodyPr wrap="none" anchor="ctr"/>
            <a:lstStyle/>
            <a:p>
              <a:endParaRPr lang="zh-CN" altLang="en-US"/>
            </a:p>
          </p:txBody>
        </p:sp>
        <p:sp>
          <p:nvSpPr>
            <p:cNvPr id="92" name="Line 54"/>
            <p:cNvSpPr>
              <a:spLocks noChangeShapeType="1"/>
            </p:cNvSpPr>
            <p:nvPr/>
          </p:nvSpPr>
          <p:spPr bwMode="auto">
            <a:xfrm flipH="1">
              <a:off x="816" y="3072"/>
              <a:ext cx="1008" cy="0"/>
            </a:xfrm>
            <a:prstGeom prst="line">
              <a:avLst/>
            </a:prstGeom>
            <a:noFill/>
            <a:ln w="19050">
              <a:solidFill>
                <a:srgbClr val="000000"/>
              </a:solidFill>
              <a:round/>
              <a:headEnd/>
              <a:tailEnd/>
            </a:ln>
          </p:spPr>
          <p:txBody>
            <a:bodyPr wrap="none" anchor="ctr"/>
            <a:lstStyle/>
            <a:p>
              <a:endParaRPr lang="zh-CN" altLang="en-US"/>
            </a:p>
          </p:txBody>
        </p:sp>
        <p:sp>
          <p:nvSpPr>
            <p:cNvPr id="93" name="Line 55"/>
            <p:cNvSpPr>
              <a:spLocks noChangeShapeType="1"/>
            </p:cNvSpPr>
            <p:nvPr/>
          </p:nvSpPr>
          <p:spPr bwMode="auto">
            <a:xfrm>
              <a:off x="1824" y="3072"/>
              <a:ext cx="768" cy="720"/>
            </a:xfrm>
            <a:prstGeom prst="line">
              <a:avLst/>
            </a:prstGeom>
            <a:noFill/>
            <a:ln w="19050">
              <a:solidFill>
                <a:srgbClr val="000000"/>
              </a:solidFill>
              <a:round/>
              <a:headEnd/>
              <a:tailEnd/>
            </a:ln>
          </p:spPr>
          <p:txBody>
            <a:bodyPr wrap="none" anchor="ctr"/>
            <a:lstStyle/>
            <a:p>
              <a:endParaRPr lang="zh-CN" altLang="en-US"/>
            </a:p>
          </p:txBody>
        </p:sp>
        <p:sp>
          <p:nvSpPr>
            <p:cNvPr id="94" name="Line 56"/>
            <p:cNvSpPr>
              <a:spLocks noChangeShapeType="1"/>
            </p:cNvSpPr>
            <p:nvPr/>
          </p:nvSpPr>
          <p:spPr bwMode="auto">
            <a:xfrm>
              <a:off x="2304" y="2976"/>
              <a:ext cx="336" cy="336"/>
            </a:xfrm>
            <a:prstGeom prst="line">
              <a:avLst/>
            </a:prstGeom>
            <a:noFill/>
            <a:ln w="19050">
              <a:solidFill>
                <a:srgbClr val="000000"/>
              </a:solidFill>
              <a:round/>
              <a:headEnd/>
              <a:tailEnd/>
            </a:ln>
          </p:spPr>
          <p:txBody>
            <a:bodyPr wrap="none" anchor="ctr"/>
            <a:lstStyle/>
            <a:p>
              <a:endParaRPr lang="zh-CN" altLang="en-US"/>
            </a:p>
          </p:txBody>
        </p:sp>
        <p:sp>
          <p:nvSpPr>
            <p:cNvPr id="95" name="Line 57"/>
            <p:cNvSpPr>
              <a:spLocks noChangeShapeType="1"/>
            </p:cNvSpPr>
            <p:nvPr/>
          </p:nvSpPr>
          <p:spPr bwMode="auto">
            <a:xfrm flipV="1">
              <a:off x="2304" y="1872"/>
              <a:ext cx="288" cy="240"/>
            </a:xfrm>
            <a:prstGeom prst="line">
              <a:avLst/>
            </a:prstGeom>
            <a:noFill/>
            <a:ln w="19050">
              <a:solidFill>
                <a:srgbClr val="000000"/>
              </a:solidFill>
              <a:round/>
              <a:headEnd/>
              <a:tailEnd/>
            </a:ln>
          </p:spPr>
          <p:txBody>
            <a:bodyPr wrap="none" anchor="ctr"/>
            <a:lstStyle/>
            <a:p>
              <a:endParaRPr lang="zh-CN" altLang="en-US"/>
            </a:p>
          </p:txBody>
        </p:sp>
        <p:sp>
          <p:nvSpPr>
            <p:cNvPr id="96" name="Line 58"/>
            <p:cNvSpPr>
              <a:spLocks noChangeShapeType="1"/>
            </p:cNvSpPr>
            <p:nvPr/>
          </p:nvSpPr>
          <p:spPr bwMode="auto">
            <a:xfrm flipV="1">
              <a:off x="1824" y="2352"/>
              <a:ext cx="768" cy="720"/>
            </a:xfrm>
            <a:prstGeom prst="line">
              <a:avLst/>
            </a:prstGeom>
            <a:noFill/>
            <a:ln w="19050">
              <a:solidFill>
                <a:srgbClr val="000000"/>
              </a:solidFill>
              <a:round/>
              <a:headEnd/>
              <a:tailEnd/>
            </a:ln>
          </p:spPr>
          <p:txBody>
            <a:bodyPr wrap="none" anchor="ctr"/>
            <a:lstStyle/>
            <a:p>
              <a:endParaRPr lang="zh-CN" altLang="en-US"/>
            </a:p>
          </p:txBody>
        </p:sp>
        <p:sp>
          <p:nvSpPr>
            <p:cNvPr id="97" name="Oval 59"/>
            <p:cNvSpPr>
              <a:spLocks noChangeArrowheads="1"/>
            </p:cNvSpPr>
            <p:nvPr/>
          </p:nvSpPr>
          <p:spPr bwMode="auto">
            <a:xfrm>
              <a:off x="1800" y="3048"/>
              <a:ext cx="48" cy="48"/>
            </a:xfrm>
            <a:prstGeom prst="ellipse">
              <a:avLst/>
            </a:prstGeom>
            <a:solidFill>
              <a:srgbClr val="FFFFFF"/>
            </a:solidFill>
            <a:ln w="19050">
              <a:solidFill>
                <a:srgbClr val="000000"/>
              </a:solidFill>
              <a:round/>
              <a:headEnd/>
              <a:tailEnd/>
            </a:ln>
          </p:spPr>
          <p:txBody>
            <a:bodyPr wrap="none" anchor="ctr"/>
            <a:lstStyle/>
            <a:p>
              <a:endParaRPr lang="zh-CN" altLang="en-US"/>
            </a:p>
          </p:txBody>
        </p:sp>
        <p:sp>
          <p:nvSpPr>
            <p:cNvPr id="98" name="Line 60"/>
            <p:cNvSpPr>
              <a:spLocks noChangeShapeType="1"/>
            </p:cNvSpPr>
            <p:nvPr/>
          </p:nvSpPr>
          <p:spPr bwMode="auto">
            <a:xfrm>
              <a:off x="1056" y="2784"/>
              <a:ext cx="192" cy="0"/>
            </a:xfrm>
            <a:prstGeom prst="line">
              <a:avLst/>
            </a:prstGeom>
            <a:noFill/>
            <a:ln w="19050">
              <a:solidFill>
                <a:srgbClr val="000000"/>
              </a:solidFill>
              <a:round/>
              <a:headEnd/>
              <a:tailEnd type="triangle" w="med" len="med"/>
            </a:ln>
          </p:spPr>
          <p:txBody>
            <a:bodyPr wrap="none" anchor="ctr"/>
            <a:lstStyle/>
            <a:p>
              <a:endParaRPr lang="zh-CN" altLang="en-US"/>
            </a:p>
          </p:txBody>
        </p:sp>
        <p:sp>
          <p:nvSpPr>
            <p:cNvPr id="99" name="Line 61"/>
            <p:cNvSpPr>
              <a:spLocks noChangeShapeType="1"/>
            </p:cNvSpPr>
            <p:nvPr/>
          </p:nvSpPr>
          <p:spPr bwMode="auto">
            <a:xfrm>
              <a:off x="1056" y="2784"/>
              <a:ext cx="0" cy="432"/>
            </a:xfrm>
            <a:prstGeom prst="line">
              <a:avLst/>
            </a:prstGeom>
            <a:noFill/>
            <a:ln w="19050">
              <a:solidFill>
                <a:srgbClr val="000000"/>
              </a:solidFill>
              <a:round/>
              <a:headEnd/>
              <a:tailEnd/>
            </a:ln>
          </p:spPr>
          <p:txBody>
            <a:bodyPr wrap="none" anchor="ctr"/>
            <a:lstStyle/>
            <a:p>
              <a:endParaRPr lang="zh-CN" altLang="en-US"/>
            </a:p>
          </p:txBody>
        </p:sp>
        <p:sp>
          <p:nvSpPr>
            <p:cNvPr id="100" name="Text Box 62"/>
            <p:cNvSpPr txBox="1">
              <a:spLocks noChangeArrowheads="1"/>
            </p:cNvSpPr>
            <p:nvPr/>
          </p:nvSpPr>
          <p:spPr bwMode="auto">
            <a:xfrm>
              <a:off x="902" y="3242"/>
              <a:ext cx="206"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in</a:t>
              </a:r>
              <a:endParaRPr kumimoji="0" lang="en-US" altLang="zh-CN" sz="2000" i="1">
                <a:latin typeface="Arial Narrow" pitchFamily="34" charset="0"/>
              </a:endParaRPr>
            </a:p>
          </p:txBody>
        </p:sp>
        <p:sp>
          <p:nvSpPr>
            <p:cNvPr id="101" name="Text Box 63"/>
            <p:cNvSpPr txBox="1">
              <a:spLocks noChangeArrowheads="1"/>
            </p:cNvSpPr>
            <p:nvPr/>
          </p:nvSpPr>
          <p:spPr bwMode="auto">
            <a:xfrm>
              <a:off x="768" y="2695"/>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c</a:t>
              </a:r>
              <a:endParaRPr kumimoji="0" lang="en-US" altLang="zh-CN" sz="2000" i="1">
                <a:latin typeface="Arial Narrow" pitchFamily="34" charset="0"/>
              </a:endParaRPr>
            </a:p>
          </p:txBody>
        </p:sp>
        <p:sp>
          <p:nvSpPr>
            <p:cNvPr id="102" name="Text Box 64"/>
            <p:cNvSpPr txBox="1">
              <a:spLocks noChangeArrowheads="1"/>
            </p:cNvSpPr>
            <p:nvPr/>
          </p:nvSpPr>
          <p:spPr bwMode="auto">
            <a:xfrm>
              <a:off x="2400" y="2071"/>
              <a:ext cx="184" cy="235"/>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dirty="0" err="1">
                  <a:latin typeface="Arial Narrow" pitchFamily="34" charset="0"/>
                </a:rPr>
                <a:t>Z</a:t>
              </a:r>
              <a:r>
                <a:rPr kumimoji="0" lang="en-US" altLang="zh-CN" sz="2000" i="1" baseline="-25000" dirty="0" err="1">
                  <a:latin typeface="Arial Narrow" pitchFamily="34" charset="0"/>
                </a:rPr>
                <a:t>c</a:t>
              </a:r>
              <a:endParaRPr kumimoji="0" lang="en-US" altLang="zh-CN" sz="2000" i="1" dirty="0">
                <a:latin typeface="Arial Narrow" pitchFamily="34" charset="0"/>
              </a:endParaRPr>
            </a:p>
          </p:txBody>
        </p:sp>
        <p:sp>
          <p:nvSpPr>
            <p:cNvPr id="103" name="Text Box 65"/>
            <p:cNvSpPr txBox="1">
              <a:spLocks noChangeArrowheads="1"/>
            </p:cNvSpPr>
            <p:nvPr/>
          </p:nvSpPr>
          <p:spPr bwMode="auto">
            <a:xfrm>
              <a:off x="2400" y="3320"/>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c</a:t>
              </a:r>
              <a:endParaRPr kumimoji="0" lang="en-US" altLang="zh-CN" sz="2000" i="1">
                <a:latin typeface="Arial Narrow" pitchFamily="34" charset="0"/>
              </a:endParaRPr>
            </a:p>
          </p:txBody>
        </p:sp>
        <p:sp>
          <p:nvSpPr>
            <p:cNvPr id="104" name="Text Box 66"/>
            <p:cNvSpPr txBox="1">
              <a:spLocks noChangeArrowheads="1"/>
            </p:cNvSpPr>
            <p:nvPr/>
          </p:nvSpPr>
          <p:spPr bwMode="auto">
            <a:xfrm>
              <a:off x="1680" y="2694"/>
              <a:ext cx="156"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p>
          </p:txBody>
        </p:sp>
        <p:sp>
          <p:nvSpPr>
            <p:cNvPr id="105" name="Text Box 67"/>
            <p:cNvSpPr txBox="1">
              <a:spLocks noChangeArrowheads="1"/>
            </p:cNvSpPr>
            <p:nvPr/>
          </p:nvSpPr>
          <p:spPr bwMode="auto">
            <a:xfrm>
              <a:off x="1248" y="2743"/>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1</a:t>
              </a:r>
              <a:endParaRPr kumimoji="0" lang="en-US" altLang="zh-CN" sz="2000" b="1" i="1" dirty="0">
                <a:solidFill>
                  <a:srgbClr val="000099"/>
                </a:solidFill>
                <a:latin typeface="Arial Narrow" pitchFamily="34" charset="0"/>
              </a:endParaRPr>
            </a:p>
          </p:txBody>
        </p:sp>
        <p:sp>
          <p:nvSpPr>
            <p:cNvPr id="106" name="Text Box 68"/>
            <p:cNvSpPr txBox="1">
              <a:spLocks noChangeArrowheads="1"/>
            </p:cNvSpPr>
            <p:nvPr/>
          </p:nvSpPr>
          <p:spPr bwMode="auto">
            <a:xfrm>
              <a:off x="2160" y="2262"/>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2</a:t>
              </a:r>
              <a:endParaRPr kumimoji="0" lang="en-US" altLang="zh-CN" sz="2000" b="1" i="1" dirty="0">
                <a:solidFill>
                  <a:srgbClr val="000099"/>
                </a:solidFill>
                <a:latin typeface="Arial Narrow" pitchFamily="34" charset="0"/>
              </a:endParaRPr>
            </a:p>
          </p:txBody>
        </p:sp>
        <p:sp>
          <p:nvSpPr>
            <p:cNvPr id="107" name="Text Box 69"/>
            <p:cNvSpPr txBox="1">
              <a:spLocks noChangeArrowheads="1"/>
            </p:cNvSpPr>
            <p:nvPr/>
          </p:nvSpPr>
          <p:spPr bwMode="auto">
            <a:xfrm>
              <a:off x="2112" y="3127"/>
              <a:ext cx="193" cy="23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b="1" i="1" dirty="0">
                  <a:solidFill>
                    <a:srgbClr val="000099"/>
                  </a:solidFill>
                  <a:latin typeface="Arial Narrow" pitchFamily="34" charset="0"/>
                </a:rPr>
                <a:t>V</a:t>
              </a:r>
              <a:r>
                <a:rPr kumimoji="0" lang="en-US" altLang="zh-CN" sz="2000" b="1" i="1" baseline="-25000" dirty="0">
                  <a:solidFill>
                    <a:srgbClr val="000099"/>
                  </a:solidFill>
                  <a:latin typeface="Arial Narrow" pitchFamily="34" charset="0"/>
                </a:rPr>
                <a:t>3</a:t>
              </a:r>
              <a:endParaRPr kumimoji="0" lang="en-US" altLang="zh-CN" sz="2000" b="1" i="1" dirty="0">
                <a:solidFill>
                  <a:srgbClr val="000099"/>
                </a:solidFill>
                <a:latin typeface="Arial Narrow" pitchFamily="34" charset="0"/>
              </a:endParaRPr>
            </a:p>
          </p:txBody>
        </p:sp>
        <p:sp>
          <p:nvSpPr>
            <p:cNvPr id="108" name="Text Box 70"/>
            <p:cNvSpPr txBox="1">
              <a:spLocks noChangeArrowheads="1"/>
            </p:cNvSpPr>
            <p:nvPr/>
          </p:nvSpPr>
          <p:spPr bwMode="auto">
            <a:xfrm>
              <a:off x="624" y="2311"/>
              <a:ext cx="342" cy="217"/>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1</a:t>
              </a:r>
            </a:p>
          </p:txBody>
        </p:sp>
        <p:sp>
          <p:nvSpPr>
            <p:cNvPr id="109" name="Text Box 71"/>
            <p:cNvSpPr txBox="1">
              <a:spLocks noChangeArrowheads="1"/>
            </p:cNvSpPr>
            <p:nvPr/>
          </p:nvSpPr>
          <p:spPr bwMode="auto">
            <a:xfrm rot="-2442906">
              <a:off x="2125" y="1827"/>
              <a:ext cx="341" cy="21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2</a:t>
              </a:r>
            </a:p>
          </p:txBody>
        </p:sp>
        <p:sp>
          <p:nvSpPr>
            <p:cNvPr id="110" name="Text Box 72"/>
            <p:cNvSpPr txBox="1">
              <a:spLocks noChangeArrowheads="1"/>
            </p:cNvSpPr>
            <p:nvPr/>
          </p:nvSpPr>
          <p:spPr bwMode="auto">
            <a:xfrm rot="2665265">
              <a:off x="2320" y="2887"/>
              <a:ext cx="342" cy="216"/>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1800" i="1">
                  <a:latin typeface="Arial Narrow" pitchFamily="34" charset="0"/>
                </a:rPr>
                <a:t>Port 3</a:t>
              </a:r>
            </a:p>
          </p:txBody>
        </p:sp>
        <p:sp>
          <p:nvSpPr>
            <p:cNvPr id="111" name="Line 73"/>
            <p:cNvSpPr>
              <a:spLocks noChangeShapeType="1"/>
            </p:cNvSpPr>
            <p:nvPr/>
          </p:nvSpPr>
          <p:spPr bwMode="auto">
            <a:xfrm flipV="1">
              <a:off x="1296" y="2592"/>
              <a:ext cx="0" cy="384"/>
            </a:xfrm>
            <a:prstGeom prst="line">
              <a:avLst/>
            </a:prstGeom>
            <a:noFill/>
            <a:ln w="19050">
              <a:solidFill>
                <a:srgbClr val="000099"/>
              </a:solidFill>
              <a:round/>
              <a:headEnd/>
              <a:tailEnd type="arrow" w="med" len="med"/>
            </a:ln>
          </p:spPr>
          <p:txBody>
            <a:bodyPr wrap="none" anchor="ctr"/>
            <a:lstStyle/>
            <a:p>
              <a:endParaRPr lang="zh-CN" altLang="en-US"/>
            </a:p>
          </p:txBody>
        </p:sp>
        <p:sp>
          <p:nvSpPr>
            <p:cNvPr id="112" name="Line 74"/>
            <p:cNvSpPr>
              <a:spLocks noChangeShapeType="1"/>
            </p:cNvSpPr>
            <p:nvPr/>
          </p:nvSpPr>
          <p:spPr bwMode="auto">
            <a:xfrm flipV="1">
              <a:off x="1728" y="2592"/>
              <a:ext cx="0" cy="384"/>
            </a:xfrm>
            <a:prstGeom prst="line">
              <a:avLst/>
            </a:prstGeom>
            <a:noFill/>
            <a:ln w="19050">
              <a:solidFill>
                <a:srgbClr val="000099"/>
              </a:solidFill>
              <a:round/>
              <a:headEnd/>
              <a:tailEnd type="arrow" w="med" len="med"/>
            </a:ln>
          </p:spPr>
          <p:txBody>
            <a:bodyPr wrap="none" anchor="ctr"/>
            <a:lstStyle/>
            <a:p>
              <a:endParaRPr lang="zh-CN" altLang="en-US"/>
            </a:p>
          </p:txBody>
        </p:sp>
        <p:sp>
          <p:nvSpPr>
            <p:cNvPr id="113" name="Line 75"/>
            <p:cNvSpPr>
              <a:spLocks noChangeShapeType="1"/>
            </p:cNvSpPr>
            <p:nvPr/>
          </p:nvSpPr>
          <p:spPr bwMode="auto">
            <a:xfrm flipH="1" flipV="1">
              <a:off x="2256" y="2208"/>
              <a:ext cx="192" cy="192"/>
            </a:xfrm>
            <a:prstGeom prst="line">
              <a:avLst/>
            </a:prstGeom>
            <a:noFill/>
            <a:ln w="19050">
              <a:solidFill>
                <a:srgbClr val="000099"/>
              </a:solidFill>
              <a:round/>
              <a:headEnd/>
              <a:tailEnd type="arrow" w="med" len="med"/>
            </a:ln>
          </p:spPr>
          <p:txBody>
            <a:bodyPr wrap="none" anchor="ctr"/>
            <a:lstStyle/>
            <a:p>
              <a:endParaRPr lang="zh-CN" altLang="en-US"/>
            </a:p>
          </p:txBody>
        </p:sp>
        <p:sp>
          <p:nvSpPr>
            <p:cNvPr id="114" name="Line 76"/>
            <p:cNvSpPr>
              <a:spLocks noChangeShapeType="1"/>
            </p:cNvSpPr>
            <p:nvPr/>
          </p:nvSpPr>
          <p:spPr bwMode="auto">
            <a:xfrm flipV="1">
              <a:off x="2064" y="3024"/>
              <a:ext cx="192" cy="192"/>
            </a:xfrm>
            <a:prstGeom prst="line">
              <a:avLst/>
            </a:prstGeom>
            <a:noFill/>
            <a:ln w="19050">
              <a:solidFill>
                <a:srgbClr val="000099"/>
              </a:solidFill>
              <a:round/>
              <a:headEnd/>
              <a:tailEnd type="arrow" w="med" len="med"/>
            </a:ln>
          </p:spPr>
          <p:txBody>
            <a:bodyPr wrap="none" anchor="ctr"/>
            <a:lstStyle/>
            <a:p>
              <a:endParaRPr lang="zh-CN" altLang="en-US"/>
            </a:p>
          </p:txBody>
        </p:sp>
        <p:sp>
          <p:nvSpPr>
            <p:cNvPr id="115" name="Text Box 77"/>
            <p:cNvSpPr txBox="1">
              <a:spLocks noChangeArrowheads="1"/>
            </p:cNvSpPr>
            <p:nvPr/>
          </p:nvSpPr>
          <p:spPr bwMode="auto">
            <a:xfrm>
              <a:off x="1344" y="2168"/>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1</a:t>
              </a:r>
              <a:endParaRPr kumimoji="0" lang="en-US" altLang="zh-CN" sz="2000" i="1">
                <a:latin typeface="Arial Narrow" pitchFamily="34" charset="0"/>
              </a:endParaRPr>
            </a:p>
          </p:txBody>
        </p:sp>
        <p:sp>
          <p:nvSpPr>
            <p:cNvPr id="116" name="Text Box 78"/>
            <p:cNvSpPr txBox="1">
              <a:spLocks noChangeArrowheads="1"/>
            </p:cNvSpPr>
            <p:nvPr/>
          </p:nvSpPr>
          <p:spPr bwMode="auto">
            <a:xfrm>
              <a:off x="1776" y="1976"/>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dirty="0">
                  <a:latin typeface="Arial Narrow" pitchFamily="34" charset="0"/>
                </a:rPr>
                <a:t>Z</a:t>
              </a:r>
              <a:r>
                <a:rPr kumimoji="0" lang="en-US" altLang="zh-CN" sz="2000" i="1" baseline="-25000" dirty="0">
                  <a:latin typeface="Arial Narrow" pitchFamily="34" charset="0"/>
                </a:rPr>
                <a:t>2</a:t>
              </a:r>
              <a:endParaRPr kumimoji="0" lang="en-US" altLang="zh-CN" sz="2000" i="1" dirty="0">
                <a:latin typeface="Arial Narrow" pitchFamily="34" charset="0"/>
              </a:endParaRPr>
            </a:p>
          </p:txBody>
        </p:sp>
        <p:sp>
          <p:nvSpPr>
            <p:cNvPr id="117" name="Text Box 79"/>
            <p:cNvSpPr txBox="1">
              <a:spLocks noChangeArrowheads="1"/>
            </p:cNvSpPr>
            <p:nvPr/>
          </p:nvSpPr>
          <p:spPr bwMode="auto">
            <a:xfrm>
              <a:off x="1968" y="2504"/>
              <a:ext cx="184" cy="234"/>
            </a:xfrm>
            <a:prstGeom prst="rect">
              <a:avLst/>
            </a:prstGeom>
            <a:noFill/>
            <a:ln w="19050">
              <a:noFill/>
              <a:miter lim="800000"/>
              <a:headEnd/>
              <a:tailEnd/>
            </a:ln>
          </p:spPr>
          <p:txBody>
            <a:bodyPr wrap="none" anchor="ctr">
              <a:spAutoFit/>
            </a:bodyPr>
            <a:lstStyle/>
            <a:p>
              <a:pPr algn="l" eaLnBrk="0" hangingPunct="0">
                <a:spcBef>
                  <a:spcPct val="0"/>
                </a:spcBef>
              </a:pPr>
              <a:r>
                <a:rPr kumimoji="0" lang="en-US" altLang="zh-CN" sz="2000" i="1">
                  <a:latin typeface="Arial Narrow" pitchFamily="34" charset="0"/>
                </a:rPr>
                <a:t>Z</a:t>
              </a:r>
              <a:r>
                <a:rPr kumimoji="0" lang="en-US" altLang="zh-CN" sz="2000" i="1" baseline="-25000">
                  <a:latin typeface="Arial Narrow" pitchFamily="34" charset="0"/>
                </a:rPr>
                <a:t>3</a:t>
              </a:r>
              <a:endParaRPr kumimoji="0" lang="en-US" altLang="zh-CN" sz="2000" i="1">
                <a:latin typeface="Arial Narrow" pitchFamily="34" charset="0"/>
              </a:endParaRPr>
            </a:p>
          </p:txBody>
        </p:sp>
      </p:grpSp>
      <p:sp>
        <p:nvSpPr>
          <p:cNvPr id="2" name="灯片编号占位符 1"/>
          <p:cNvSpPr>
            <a:spLocks noGrp="1"/>
          </p:cNvSpPr>
          <p:nvPr>
            <p:ph type="sldNum" sz="quarter" idx="12"/>
          </p:nvPr>
        </p:nvSpPr>
        <p:spPr/>
        <p:txBody>
          <a:bodyPr/>
          <a:lstStyle/>
          <a:p>
            <a:fld id="{253BA5D7-7A10-44AE-B0F9-CC0DE137EDC8}" type="slidenum">
              <a:rPr lang="en-US" altLang="zh-CN" smtClean="0"/>
              <a:pPr/>
              <a:t>25</a:t>
            </a:fld>
            <a:endParaRPr lang="en-US" altLang="zh-CN"/>
          </a:p>
        </p:txBody>
      </p:sp>
    </p:spTree>
    <p:extLst>
      <p:ext uri="{BB962C8B-B14F-4D97-AF65-F5344CB8AC3E}">
        <p14:creationId xmlns:p14="http://schemas.microsoft.com/office/powerpoint/2010/main" val="20517577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ext Box 2"/>
          <p:cNvSpPr txBox="1">
            <a:spLocks noChangeArrowheads="1"/>
          </p:cNvSpPr>
          <p:nvPr/>
        </p:nvSpPr>
        <p:spPr bwMode="auto">
          <a:xfrm>
            <a:off x="661927" y="561701"/>
            <a:ext cx="4032250" cy="457200"/>
          </a:xfrm>
          <a:prstGeom prst="rect">
            <a:avLst/>
          </a:prstGeom>
          <a:noFill/>
          <a:ln w="9525">
            <a:noFill/>
            <a:miter lim="800000"/>
            <a:headEnd/>
            <a:tailEnd/>
          </a:ln>
        </p:spPr>
        <p:txBody>
          <a:bodyPr>
            <a:spAutoFit/>
          </a:bodyPr>
          <a:lstStyle/>
          <a:p>
            <a:pPr algn="just">
              <a:buFont typeface="Wingdings" pitchFamily="2" charset="2"/>
              <a:buNone/>
            </a:pPr>
            <a:r>
              <a:rPr lang="zh-CN" altLang="en-US" sz="2400" b="1" dirty="0">
                <a:solidFill>
                  <a:srgbClr val="FF0000"/>
                </a:solidFill>
                <a:latin typeface="Arial" charset="0"/>
              </a:rPr>
              <a:t>电阻功分网络是有耗的</a:t>
            </a:r>
          </a:p>
        </p:txBody>
      </p:sp>
      <p:sp>
        <p:nvSpPr>
          <p:cNvPr id="5128" name="Text Box 3"/>
          <p:cNvSpPr txBox="1">
            <a:spLocks noChangeArrowheads="1"/>
          </p:cNvSpPr>
          <p:nvPr/>
        </p:nvSpPr>
        <p:spPr bwMode="auto">
          <a:xfrm>
            <a:off x="538896" y="1499282"/>
            <a:ext cx="4278312" cy="861774"/>
          </a:xfrm>
          <a:prstGeom prst="rect">
            <a:avLst/>
          </a:prstGeom>
          <a:noFill/>
          <a:ln w="9525">
            <a:noFill/>
            <a:miter lim="800000"/>
            <a:headEnd/>
            <a:tailEnd/>
          </a:ln>
        </p:spPr>
        <p:txBody>
          <a:bodyPr wrap="square" anchor="ctr">
            <a:spAutoFit/>
          </a:bodyPr>
          <a:lstStyle/>
          <a:p>
            <a:pPr algn="l" eaLnBrk="0" hangingPunct="0">
              <a:lnSpc>
                <a:spcPts val="3000"/>
              </a:lnSpc>
              <a:spcBef>
                <a:spcPct val="0"/>
              </a:spcBef>
            </a:pPr>
            <a:r>
              <a:rPr kumimoji="0" lang="zh-CN" altLang="en-US" sz="2200" b="1" dirty="0">
                <a:latin typeface="宋体" pitchFamily="2" charset="-122"/>
              </a:rPr>
              <a:t>若端口</a:t>
            </a:r>
            <a:r>
              <a:rPr kumimoji="0" lang="en-US" altLang="zh-CN" sz="2200" b="1" dirty="0">
                <a:latin typeface="宋体" pitchFamily="2" charset="-122"/>
              </a:rPr>
              <a:t>1</a:t>
            </a:r>
            <a:r>
              <a:rPr kumimoji="0" lang="zh-CN" altLang="en-US" sz="2200" b="1" dirty="0">
                <a:latin typeface="宋体" pitchFamily="2" charset="-122"/>
              </a:rPr>
              <a:t>的电压是</a:t>
            </a:r>
            <a:r>
              <a:rPr kumimoji="0" lang="en-US" altLang="zh-CN" sz="2200" b="1" dirty="0">
                <a:latin typeface="宋体" pitchFamily="2" charset="-122"/>
              </a:rPr>
              <a:t>V1</a:t>
            </a:r>
            <a:r>
              <a:rPr kumimoji="0" lang="zh-CN" altLang="en-US" sz="2200" b="1" dirty="0">
                <a:latin typeface="宋体" pitchFamily="2" charset="-122"/>
              </a:rPr>
              <a:t>，则通过分压</a:t>
            </a:r>
          </a:p>
          <a:p>
            <a:pPr algn="l" eaLnBrk="0" hangingPunct="0">
              <a:lnSpc>
                <a:spcPts val="3000"/>
              </a:lnSpc>
              <a:spcBef>
                <a:spcPct val="0"/>
              </a:spcBef>
            </a:pPr>
            <a:r>
              <a:rPr kumimoji="0" lang="zh-CN" altLang="en-US" sz="2200" b="1" dirty="0">
                <a:latin typeface="宋体" pitchFamily="2" charset="-122"/>
              </a:rPr>
              <a:t>后在结的中心处的电压是：</a:t>
            </a:r>
          </a:p>
        </p:txBody>
      </p:sp>
      <p:graphicFrame>
        <p:nvGraphicFramePr>
          <p:cNvPr id="5122" name="Object 4"/>
          <p:cNvGraphicFramePr>
            <a:graphicFrameLocks noChangeAspect="1"/>
          </p:cNvGraphicFramePr>
          <p:nvPr>
            <p:extLst>
              <p:ext uri="{D42A27DB-BD31-4B8C-83A1-F6EECF244321}">
                <p14:modId xmlns:p14="http://schemas.microsoft.com/office/powerpoint/2010/main" val="2982036965"/>
              </p:ext>
            </p:extLst>
          </p:nvPr>
        </p:nvGraphicFramePr>
        <p:xfrm>
          <a:off x="5181600" y="1607493"/>
          <a:ext cx="2924175" cy="698500"/>
        </p:xfrm>
        <a:graphic>
          <a:graphicData uri="http://schemas.openxmlformats.org/presentationml/2006/ole">
            <mc:AlternateContent xmlns:mc="http://schemas.openxmlformats.org/markup-compatibility/2006">
              <mc:Choice xmlns:v="urn:schemas-microsoft-com:vml" Requires="v">
                <p:oleObj spid="_x0000_s213015" name="公式" r:id="rId3" imgW="1854000" imgH="444240" progId="Equation.3">
                  <p:embed/>
                </p:oleObj>
              </mc:Choice>
              <mc:Fallback>
                <p:oleObj name="公式" r:id="rId3" imgW="185400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607493"/>
                        <a:ext cx="2924175"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9" name="Text Box 5"/>
          <p:cNvSpPr txBox="1">
            <a:spLocks noChangeArrowheads="1"/>
          </p:cNvSpPr>
          <p:nvPr/>
        </p:nvSpPr>
        <p:spPr bwMode="auto">
          <a:xfrm>
            <a:off x="538896" y="2682443"/>
            <a:ext cx="3589444" cy="430887"/>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200" b="1" dirty="0">
                <a:latin typeface="Arial Narrow" pitchFamily="34" charset="0"/>
              </a:rPr>
              <a:t>再通过分压，输出电压是：</a:t>
            </a:r>
          </a:p>
        </p:txBody>
      </p:sp>
      <p:graphicFrame>
        <p:nvGraphicFramePr>
          <p:cNvPr id="5123" name="Object 6"/>
          <p:cNvGraphicFramePr>
            <a:graphicFrameLocks noChangeAspect="1"/>
          </p:cNvGraphicFramePr>
          <p:nvPr>
            <p:extLst>
              <p:ext uri="{D42A27DB-BD31-4B8C-83A1-F6EECF244321}">
                <p14:modId xmlns:p14="http://schemas.microsoft.com/office/powerpoint/2010/main" val="3948632858"/>
              </p:ext>
            </p:extLst>
          </p:nvPr>
        </p:nvGraphicFramePr>
        <p:xfrm>
          <a:off x="4648200" y="2511281"/>
          <a:ext cx="3683000" cy="696912"/>
        </p:xfrm>
        <a:graphic>
          <a:graphicData uri="http://schemas.openxmlformats.org/presentationml/2006/ole">
            <mc:AlternateContent xmlns:mc="http://schemas.openxmlformats.org/markup-compatibility/2006">
              <mc:Choice xmlns:v="urn:schemas-microsoft-com:vml" Requires="v">
                <p:oleObj spid="_x0000_s213016" name="公式" r:id="rId5" imgW="2336760" imgH="444240" progId="Equation.3">
                  <p:embed/>
                </p:oleObj>
              </mc:Choice>
              <mc:Fallback>
                <p:oleObj name="公式" r:id="rId5" imgW="2336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511281"/>
                        <a:ext cx="3683000"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0" name="Text Box 7"/>
          <p:cNvSpPr txBox="1">
            <a:spLocks noChangeArrowheads="1"/>
          </p:cNvSpPr>
          <p:nvPr/>
        </p:nvSpPr>
        <p:spPr bwMode="auto">
          <a:xfrm>
            <a:off x="538896" y="3579002"/>
            <a:ext cx="5315879" cy="825354"/>
          </a:xfrm>
          <a:prstGeom prst="rect">
            <a:avLst/>
          </a:prstGeom>
          <a:noFill/>
          <a:ln w="9525">
            <a:noFill/>
            <a:miter lim="800000"/>
            <a:headEnd/>
            <a:tailEnd/>
          </a:ln>
        </p:spPr>
        <p:txBody>
          <a:bodyPr wrap="none" anchor="ctr">
            <a:spAutoFit/>
          </a:bodyPr>
          <a:lstStyle/>
          <a:p>
            <a:pPr algn="l" eaLnBrk="0" hangingPunct="0">
              <a:lnSpc>
                <a:spcPts val="3000"/>
              </a:lnSpc>
              <a:spcBef>
                <a:spcPct val="0"/>
              </a:spcBef>
            </a:pPr>
            <a:r>
              <a:rPr kumimoji="0" lang="zh-CN" altLang="en-US" sz="2200" b="1" dirty="0"/>
              <a:t>故 </a:t>
            </a:r>
            <a:r>
              <a:rPr kumimoji="0" lang="en-US" altLang="zh-CN" sz="2200" b="1" dirty="0"/>
              <a:t>S</a:t>
            </a:r>
            <a:r>
              <a:rPr kumimoji="0" lang="en-US" altLang="zh-CN" sz="2200" b="1" baseline="-25000" dirty="0"/>
              <a:t>21</a:t>
            </a:r>
            <a:r>
              <a:rPr kumimoji="0" lang="en-US" altLang="zh-CN" sz="2200" b="1" dirty="0"/>
              <a:t> = S</a:t>
            </a:r>
            <a:r>
              <a:rPr kumimoji="0" lang="en-US" altLang="zh-CN" sz="2200" b="1" baseline="-25000" dirty="0"/>
              <a:t>31</a:t>
            </a:r>
            <a:r>
              <a:rPr kumimoji="0" lang="en-US" altLang="zh-CN" sz="2200" b="1" dirty="0"/>
              <a:t> = S</a:t>
            </a:r>
            <a:r>
              <a:rPr kumimoji="0" lang="en-US" altLang="zh-CN" sz="2200" b="1" baseline="-25000" dirty="0"/>
              <a:t>23</a:t>
            </a:r>
            <a:r>
              <a:rPr kumimoji="0" lang="en-US" altLang="zh-CN" sz="2200" b="1" dirty="0"/>
              <a:t> = 1/2.  </a:t>
            </a:r>
            <a:r>
              <a:rPr kumimoji="0" lang="zh-CN" altLang="en-US" sz="2200" b="1" dirty="0"/>
              <a:t>网络是互易的，</a:t>
            </a:r>
          </a:p>
          <a:p>
            <a:pPr algn="l" eaLnBrk="0" hangingPunct="0">
              <a:lnSpc>
                <a:spcPts val="3000"/>
              </a:lnSpc>
              <a:spcBef>
                <a:spcPct val="0"/>
              </a:spcBef>
            </a:pPr>
            <a:r>
              <a:rPr kumimoji="0" lang="zh-CN" altLang="en-US" sz="2200" b="1" dirty="0"/>
              <a:t>故散射矩阵是对称的：</a:t>
            </a:r>
            <a:r>
              <a:rPr kumimoji="0" lang="en-US" altLang="zh-CN" sz="2200" b="1" dirty="0">
                <a:latin typeface="Arial Narrow" pitchFamily="34" charset="0"/>
              </a:rPr>
              <a:t> </a:t>
            </a:r>
          </a:p>
        </p:txBody>
      </p:sp>
      <p:graphicFrame>
        <p:nvGraphicFramePr>
          <p:cNvPr id="5124" name="Object 8"/>
          <p:cNvGraphicFramePr>
            <a:graphicFrameLocks noChangeAspect="1"/>
          </p:cNvGraphicFramePr>
          <p:nvPr>
            <p:extLst>
              <p:ext uri="{D42A27DB-BD31-4B8C-83A1-F6EECF244321}">
                <p14:modId xmlns:p14="http://schemas.microsoft.com/office/powerpoint/2010/main" val="1861488871"/>
              </p:ext>
            </p:extLst>
          </p:nvPr>
        </p:nvGraphicFramePr>
        <p:xfrm>
          <a:off x="5966324" y="3315627"/>
          <a:ext cx="2139451" cy="1385055"/>
        </p:xfrm>
        <a:graphic>
          <a:graphicData uri="http://schemas.openxmlformats.org/presentationml/2006/ole">
            <mc:AlternateContent xmlns:mc="http://schemas.openxmlformats.org/markup-compatibility/2006">
              <mc:Choice xmlns:v="urn:schemas-microsoft-com:vml" Requires="v">
                <p:oleObj spid="_x0000_s213017" name="公式" r:id="rId7" imgW="1079280" imgH="698400" progId="Equation.3">
                  <p:embed/>
                </p:oleObj>
              </mc:Choice>
              <mc:Fallback>
                <p:oleObj name="公式" r:id="rId7" imgW="1079280" imgH="698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6324" y="3315627"/>
                        <a:ext cx="2139451" cy="1385055"/>
                      </a:xfrm>
                      <a:prstGeom prst="rect">
                        <a:avLst/>
                      </a:prstGeom>
                      <a:solidFill>
                        <a:srgbClr val="FFC000"/>
                      </a:solidFill>
                      <a:extLst/>
                    </p:spPr>
                  </p:pic>
                </p:oleObj>
              </mc:Fallback>
            </mc:AlternateContent>
          </a:graphicData>
        </a:graphic>
      </p:graphicFrame>
      <p:graphicFrame>
        <p:nvGraphicFramePr>
          <p:cNvPr id="5125" name="Object 9"/>
          <p:cNvGraphicFramePr>
            <a:graphicFrameLocks noChangeAspect="1"/>
          </p:cNvGraphicFramePr>
          <p:nvPr>
            <p:extLst>
              <p:ext uri="{D42A27DB-BD31-4B8C-83A1-F6EECF244321}">
                <p14:modId xmlns:p14="http://schemas.microsoft.com/office/powerpoint/2010/main" val="265211323"/>
              </p:ext>
            </p:extLst>
          </p:nvPr>
        </p:nvGraphicFramePr>
        <p:xfrm>
          <a:off x="3531362" y="4538703"/>
          <a:ext cx="1296988" cy="606425"/>
        </p:xfrm>
        <a:graphic>
          <a:graphicData uri="http://schemas.openxmlformats.org/presentationml/2006/ole">
            <mc:AlternateContent xmlns:mc="http://schemas.openxmlformats.org/markup-compatibility/2006">
              <mc:Choice xmlns:v="urn:schemas-microsoft-com:vml" Requires="v">
                <p:oleObj spid="_x0000_s213018" name="公式" r:id="rId9" imgW="647640" imgH="304560" progId="Equation.3">
                  <p:embed/>
                </p:oleObj>
              </mc:Choice>
              <mc:Fallback>
                <p:oleObj name="公式" r:id="rId9" imgW="647640" imgH="3045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1362" y="4538703"/>
                        <a:ext cx="1296988"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10"/>
          <p:cNvGraphicFramePr>
            <a:graphicFrameLocks noChangeAspect="1"/>
          </p:cNvGraphicFramePr>
          <p:nvPr>
            <p:extLst>
              <p:ext uri="{D42A27DB-BD31-4B8C-83A1-F6EECF244321}">
                <p14:modId xmlns:p14="http://schemas.microsoft.com/office/powerpoint/2010/main" val="3598339861"/>
              </p:ext>
            </p:extLst>
          </p:nvPr>
        </p:nvGraphicFramePr>
        <p:xfrm>
          <a:off x="3531362" y="5113337"/>
          <a:ext cx="3816350" cy="890588"/>
        </p:xfrm>
        <a:graphic>
          <a:graphicData uri="http://schemas.openxmlformats.org/presentationml/2006/ole">
            <mc:AlternateContent xmlns:mc="http://schemas.openxmlformats.org/markup-compatibility/2006">
              <mc:Choice xmlns:v="urn:schemas-microsoft-com:vml" Requires="v">
                <p:oleObj spid="_x0000_s213019" name="公式" r:id="rId11" imgW="1955520" imgH="457200" progId="Equation.3">
                  <p:embed/>
                </p:oleObj>
              </mc:Choice>
              <mc:Fallback>
                <p:oleObj name="公式" r:id="rId11" imgW="195552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1362" y="5113337"/>
                        <a:ext cx="381635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1" name="Text Box 11"/>
          <p:cNvSpPr txBox="1">
            <a:spLocks noChangeArrowheads="1"/>
          </p:cNvSpPr>
          <p:nvPr/>
        </p:nvSpPr>
        <p:spPr bwMode="auto">
          <a:xfrm>
            <a:off x="538896" y="4641821"/>
            <a:ext cx="2880917" cy="430887"/>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200" b="1" dirty="0">
                <a:latin typeface="宋体" pitchFamily="2" charset="-122"/>
              </a:rPr>
              <a:t>功分器的输入功率为</a:t>
            </a:r>
            <a:r>
              <a:rPr kumimoji="0" lang="en-US" altLang="zh-CN" sz="2200" b="1" dirty="0">
                <a:latin typeface="宋体" pitchFamily="2" charset="-122"/>
              </a:rPr>
              <a:t>:</a:t>
            </a:r>
          </a:p>
        </p:txBody>
      </p:sp>
      <p:sp>
        <p:nvSpPr>
          <p:cNvPr id="5132" name="Text Box 12"/>
          <p:cNvSpPr txBox="1">
            <a:spLocks noChangeArrowheads="1"/>
          </p:cNvSpPr>
          <p:nvPr/>
        </p:nvSpPr>
        <p:spPr bwMode="auto">
          <a:xfrm>
            <a:off x="522205" y="6083774"/>
            <a:ext cx="5444119" cy="461665"/>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400" b="1" dirty="0">
                <a:solidFill>
                  <a:srgbClr val="FF0000"/>
                </a:solidFill>
                <a:latin typeface="Arial Narrow" pitchFamily="34" charset="0"/>
              </a:rPr>
              <a:t>这表示供给的功率一半消耗在电阻上！</a:t>
            </a:r>
          </a:p>
        </p:txBody>
      </p:sp>
      <p:sp>
        <p:nvSpPr>
          <p:cNvPr id="5133" name="Text Box 13"/>
          <p:cNvSpPr txBox="1">
            <a:spLocks noChangeArrowheads="1"/>
          </p:cNvSpPr>
          <p:nvPr/>
        </p:nvSpPr>
        <p:spPr bwMode="auto">
          <a:xfrm>
            <a:off x="538895" y="5281509"/>
            <a:ext cx="2880917" cy="430887"/>
          </a:xfrm>
          <a:prstGeom prst="rect">
            <a:avLst/>
          </a:prstGeom>
          <a:noFill/>
          <a:ln w="9525">
            <a:noFill/>
            <a:miter lim="800000"/>
            <a:headEnd/>
            <a:tailEnd/>
          </a:ln>
        </p:spPr>
        <p:txBody>
          <a:bodyPr wrap="none" anchor="ctr">
            <a:spAutoFit/>
          </a:bodyPr>
          <a:lstStyle/>
          <a:p>
            <a:pPr algn="l" eaLnBrk="0" hangingPunct="0">
              <a:spcBef>
                <a:spcPct val="0"/>
              </a:spcBef>
            </a:pPr>
            <a:r>
              <a:rPr kumimoji="0" lang="zh-CN" altLang="en-US" sz="2200" b="1" dirty="0">
                <a:latin typeface="宋体" pitchFamily="2" charset="-122"/>
              </a:rPr>
              <a:t>功分器的输出功率为</a:t>
            </a:r>
            <a:r>
              <a:rPr kumimoji="0" lang="en-US" altLang="zh-CN" sz="2200" b="1" dirty="0">
                <a:latin typeface="宋体" pitchFamily="2" charset="-122"/>
              </a:rPr>
              <a:t>:</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26</a:t>
            </a:fld>
            <a:endParaRPr lang="en-US" altLang="zh-CN"/>
          </a:p>
        </p:txBody>
      </p:sp>
    </p:spTree>
    <p:extLst>
      <p:ext uri="{BB962C8B-B14F-4D97-AF65-F5344CB8AC3E}">
        <p14:creationId xmlns:p14="http://schemas.microsoft.com/office/powerpoint/2010/main" val="19148802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15"/>
          <p:cNvSpPr txBox="1">
            <a:spLocks noChangeArrowheads="1"/>
          </p:cNvSpPr>
          <p:nvPr/>
        </p:nvSpPr>
        <p:spPr bwMode="auto">
          <a:xfrm>
            <a:off x="785813" y="298004"/>
            <a:ext cx="8001000" cy="707886"/>
          </a:xfrm>
          <a:prstGeom prst="rect">
            <a:avLst/>
          </a:prstGeom>
          <a:noFill/>
          <a:ln w="9525">
            <a:noFill/>
            <a:miter lim="800000"/>
            <a:headEnd/>
            <a:tailEnd/>
          </a:ln>
        </p:spPr>
        <p:txBody>
          <a:bodyPr>
            <a:spAutoFit/>
          </a:bodyPr>
          <a:lstStyle/>
          <a:p>
            <a:pPr algn="ctr">
              <a:spcBef>
                <a:spcPct val="0"/>
              </a:spcBef>
            </a:pPr>
            <a:r>
              <a:rPr kumimoji="0" lang="en-US" altLang="zh-CN" sz="4000" b="1" dirty="0" smtClean="0">
                <a:solidFill>
                  <a:srgbClr val="4A206A"/>
                </a:solidFill>
                <a:latin typeface="Times New Roman" panose="02020603050405020304" pitchFamily="18" charset="0"/>
                <a:ea typeface="微软雅黑" pitchFamily="34" charset="-122"/>
                <a:cs typeface="Times New Roman" panose="02020603050405020304" pitchFamily="18" charset="0"/>
              </a:rPr>
              <a:t> Wilkinson</a:t>
            </a:r>
            <a:r>
              <a:rPr kumimoji="0"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功率分配器</a:t>
            </a:r>
          </a:p>
        </p:txBody>
      </p:sp>
      <p:sp>
        <p:nvSpPr>
          <p:cNvPr id="58371" name="TextBox 15"/>
          <p:cNvSpPr txBox="1">
            <a:spLocks noChangeArrowheads="1"/>
          </p:cNvSpPr>
          <p:nvPr/>
        </p:nvSpPr>
        <p:spPr bwMode="auto">
          <a:xfrm>
            <a:off x="285750" y="1412875"/>
            <a:ext cx="8001000" cy="461665"/>
          </a:xfrm>
          <a:prstGeom prst="rect">
            <a:avLst/>
          </a:prstGeom>
          <a:noFill/>
          <a:ln w="9525">
            <a:noFill/>
            <a:miter lim="800000"/>
            <a:headEnd/>
            <a:tailEnd/>
          </a:ln>
        </p:spPr>
        <p:txBody>
          <a:bodyPr>
            <a:spAutoFit/>
          </a:bodyPr>
          <a:lstStyle/>
          <a:p>
            <a:pPr algn="l">
              <a:spcBef>
                <a:spcPct val="0"/>
              </a:spcBef>
              <a:buFontTx/>
              <a:buChar char="•"/>
            </a:pPr>
            <a:r>
              <a:rPr kumimoji="0" lang="en-US" altLang="zh-CN" sz="2400" b="1">
                <a:latin typeface="Times New Roman" panose="02020603050405020304" pitchFamily="18" charset="0"/>
                <a:cs typeface="Times New Roman" panose="02020603050405020304" pitchFamily="18" charset="0"/>
              </a:rPr>
              <a:t>Wilkinson</a:t>
            </a:r>
            <a:r>
              <a:rPr kumimoji="0" lang="zh-CN" altLang="en-US" sz="2400" b="1">
                <a:latin typeface="Times New Roman" panose="02020603050405020304" pitchFamily="18" charset="0"/>
                <a:cs typeface="Times New Roman" panose="02020603050405020304" pitchFamily="18" charset="0"/>
              </a:rPr>
              <a:t>的特点</a:t>
            </a:r>
          </a:p>
        </p:txBody>
      </p:sp>
      <p:sp>
        <p:nvSpPr>
          <p:cNvPr id="432132" name="TextBox 6"/>
          <p:cNvSpPr txBox="1">
            <a:spLocks noChangeArrowheads="1"/>
          </p:cNvSpPr>
          <p:nvPr/>
        </p:nvSpPr>
        <p:spPr bwMode="auto">
          <a:xfrm>
            <a:off x="785813" y="2008188"/>
            <a:ext cx="6991016" cy="461665"/>
          </a:xfrm>
          <a:prstGeom prst="rect">
            <a:avLst/>
          </a:prstGeom>
          <a:noFill/>
          <a:ln w="9525">
            <a:noFill/>
            <a:miter lim="800000"/>
            <a:headEnd/>
            <a:tailEnd/>
          </a:ln>
        </p:spPr>
        <p:txBody>
          <a:bodyPr wrap="none">
            <a:spAutoFit/>
          </a:bodyPr>
          <a:lstStyle/>
          <a:p>
            <a:pPr algn="l">
              <a:spcBef>
                <a:spcPct val="0"/>
              </a:spcBef>
            </a:pPr>
            <a:r>
              <a:rPr kumimoji="0" lang="zh-CN" altLang="en-US" sz="2400" b="1" dirty="0">
                <a:latin typeface="楷体_GB2312" pitchFamily="49" charset="-122"/>
                <a:ea typeface="楷体_GB2312" pitchFamily="49" charset="-122"/>
              </a:rPr>
              <a:t>三端口同时匹配；分支隔离；三端口匹配时无耗；</a:t>
            </a:r>
          </a:p>
        </p:txBody>
      </p:sp>
      <p:sp>
        <p:nvSpPr>
          <p:cNvPr id="432133" name="TextBox 15"/>
          <p:cNvSpPr txBox="1">
            <a:spLocks noChangeArrowheads="1"/>
          </p:cNvSpPr>
          <p:nvPr/>
        </p:nvSpPr>
        <p:spPr bwMode="auto">
          <a:xfrm>
            <a:off x="323850" y="2565400"/>
            <a:ext cx="8001000" cy="461665"/>
          </a:xfrm>
          <a:prstGeom prst="rect">
            <a:avLst/>
          </a:prstGeom>
          <a:noFill/>
          <a:ln w="9525">
            <a:noFill/>
            <a:miter lim="800000"/>
            <a:headEnd/>
            <a:tailEnd/>
          </a:ln>
        </p:spPr>
        <p:txBody>
          <a:bodyPr>
            <a:spAutoFit/>
          </a:bodyPr>
          <a:lstStyle/>
          <a:p>
            <a:pPr algn="l">
              <a:spcBef>
                <a:spcPct val="0"/>
              </a:spcBef>
              <a:buFontTx/>
              <a:buChar char="•"/>
            </a:pPr>
            <a:r>
              <a:rPr kumimoji="0" lang="en-US" altLang="zh-CN" sz="2400" b="1" dirty="0">
                <a:latin typeface="Times New Roman" panose="02020603050405020304" pitchFamily="18" charset="0"/>
                <a:cs typeface="Times New Roman" panose="02020603050405020304" pitchFamily="18" charset="0"/>
              </a:rPr>
              <a:t>Wilkinson</a:t>
            </a:r>
            <a:r>
              <a:rPr kumimoji="0" lang="zh-CN" altLang="en-US" sz="2400" b="1" dirty="0">
                <a:latin typeface="Times New Roman" panose="02020603050405020304" pitchFamily="18" charset="0"/>
                <a:cs typeface="Times New Roman" panose="02020603050405020304" pitchFamily="18" charset="0"/>
              </a:rPr>
              <a:t>的电路形式（等分）</a:t>
            </a:r>
          </a:p>
        </p:txBody>
      </p:sp>
      <p:pic>
        <p:nvPicPr>
          <p:cNvPr id="432134" name="Picture 2"/>
          <p:cNvPicPr>
            <a:picLocks noChangeAspect="1" noChangeArrowheads="1"/>
          </p:cNvPicPr>
          <p:nvPr/>
        </p:nvPicPr>
        <p:blipFill>
          <a:blip r:embed="rId2" cstate="print"/>
          <a:srcRect/>
          <a:stretch>
            <a:fillRect/>
          </a:stretch>
        </p:blipFill>
        <p:spPr bwMode="auto">
          <a:xfrm>
            <a:off x="785813" y="3176588"/>
            <a:ext cx="6931025" cy="2260600"/>
          </a:xfrm>
          <a:prstGeom prst="rect">
            <a:avLst/>
          </a:prstGeom>
          <a:noFill/>
          <a:ln w="12700" algn="ctr">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27</a:t>
            </a:fld>
            <a:endParaRPr lang="en-US" altLang="zh-CN"/>
          </a:p>
        </p:txBody>
      </p:sp>
    </p:spTree>
    <p:extLst>
      <p:ext uri="{BB962C8B-B14F-4D97-AF65-F5344CB8AC3E}">
        <p14:creationId xmlns:p14="http://schemas.microsoft.com/office/powerpoint/2010/main" val="387474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2132"/>
                                        </p:tgtEl>
                                        <p:attrNameLst>
                                          <p:attrName>style.visibility</p:attrName>
                                        </p:attrNameLst>
                                      </p:cBhvr>
                                      <p:to>
                                        <p:strVal val="visible"/>
                                      </p:to>
                                    </p:set>
                                    <p:animEffect transition="in" filter="blinds(horizontal)">
                                      <p:cBhvr>
                                        <p:cTn id="7" dur="500"/>
                                        <p:tgtEl>
                                          <p:spTgt spid="4321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2133"/>
                                        </p:tgtEl>
                                        <p:attrNameLst>
                                          <p:attrName>style.visibility</p:attrName>
                                        </p:attrNameLst>
                                      </p:cBhvr>
                                      <p:to>
                                        <p:strVal val="visible"/>
                                      </p:to>
                                    </p:set>
                                    <p:animEffect transition="in" filter="blinds(horizontal)">
                                      <p:cBhvr>
                                        <p:cTn id="12" dur="500"/>
                                        <p:tgtEl>
                                          <p:spTgt spid="432133"/>
                                        </p:tgtEl>
                                      </p:cBhvr>
                                    </p:animEffect>
                                  </p:childTnLst>
                                </p:cTn>
                              </p:par>
                              <p:par>
                                <p:cTn id="13" presetID="3" presetClass="entr" presetSubtype="10" fill="hold" nodeType="withEffect">
                                  <p:stCondLst>
                                    <p:cond delay="0"/>
                                  </p:stCondLst>
                                  <p:childTnLst>
                                    <p:set>
                                      <p:cBhvr>
                                        <p:cTn id="14" dur="1" fill="hold">
                                          <p:stCondLst>
                                            <p:cond delay="0"/>
                                          </p:stCondLst>
                                        </p:cTn>
                                        <p:tgtEl>
                                          <p:spTgt spid="432134"/>
                                        </p:tgtEl>
                                        <p:attrNameLst>
                                          <p:attrName>style.visibility</p:attrName>
                                        </p:attrNameLst>
                                      </p:cBhvr>
                                      <p:to>
                                        <p:strVal val="visible"/>
                                      </p:to>
                                    </p:set>
                                    <p:animEffect transition="in" filter="blinds(horizontal)">
                                      <p:cBhvr>
                                        <p:cTn id="15" dur="500"/>
                                        <p:tgtEl>
                                          <p:spTgt spid="432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2" grpId="0"/>
      <p:bldP spid="4321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2"/>
          <p:cNvSpPr>
            <a:spLocks noGrp="1" noChangeArrowheads="1"/>
          </p:cNvSpPr>
          <p:nvPr>
            <p:ph type="title" sz="quarter"/>
          </p:nvPr>
        </p:nvSpPr>
        <p:spPr>
          <a:xfrm>
            <a:off x="474175" y="-18258"/>
            <a:ext cx="8208143" cy="1143001"/>
          </a:xfrm>
        </p:spPr>
        <p:txBody>
          <a:bodyPr/>
          <a:lstStyle/>
          <a:p>
            <a:r>
              <a:rPr lang="en-US" altLang="zh-CN" sz="4000" b="1" dirty="0" smtClean="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Wilkinson</a:t>
            </a:r>
            <a:r>
              <a:rPr lang="zh-CN" altLang="en-US" sz="4000" b="1" dirty="0" smtClean="0">
                <a:solidFill>
                  <a:srgbClr val="4A206A"/>
                </a:solidFill>
                <a:latin typeface="Times New Roman" panose="02020603050405020304" pitchFamily="18" charset="0"/>
                <a:ea typeface="微软雅黑" pitchFamily="34" charset="-122"/>
                <a:cs typeface="Times New Roman" panose="02020603050405020304" pitchFamily="18" charset="0"/>
              </a:rPr>
              <a:t>功率分配器</a:t>
            </a:r>
            <a:r>
              <a:rPr lang="en-US" altLang="zh-CN" sz="4000" b="1" dirty="0" smtClean="0">
                <a:solidFill>
                  <a:srgbClr val="4A206A"/>
                </a:solidFill>
                <a:latin typeface="Times New Roman" panose="02020603050405020304" pitchFamily="18" charset="0"/>
                <a:ea typeface="微软雅黑" pitchFamily="34" charset="-122"/>
                <a:cs typeface="Times New Roman" panose="02020603050405020304" pitchFamily="18" charset="0"/>
              </a:rPr>
              <a:t>S</a:t>
            </a:r>
            <a:r>
              <a:rPr lang="zh-CN" altLang="en-US" sz="4000" b="1" dirty="0" smtClean="0">
                <a:solidFill>
                  <a:srgbClr val="4A206A"/>
                </a:solidFill>
                <a:latin typeface="Times New Roman" panose="02020603050405020304" pitchFamily="18" charset="0"/>
                <a:ea typeface="微软雅黑" pitchFamily="34" charset="-122"/>
                <a:cs typeface="Times New Roman" panose="02020603050405020304" pitchFamily="18" charset="0"/>
              </a:rPr>
              <a:t>参数分析</a:t>
            </a:r>
            <a:endParaRPr lang="zh-CN" altLang="en-US" sz="3600" b="1" dirty="0" smtClean="0">
              <a:solidFill>
                <a:srgbClr val="4A206A"/>
              </a:solidFill>
              <a:latin typeface="Times New Roman" panose="02020603050405020304" pitchFamily="18" charset="0"/>
              <a:ea typeface="微软雅黑" pitchFamily="34" charset="-122"/>
              <a:cs typeface="Times New Roman" panose="02020603050405020304" pitchFamily="18" charset="0"/>
            </a:endParaRPr>
          </a:p>
        </p:txBody>
      </p:sp>
      <p:graphicFrame>
        <p:nvGraphicFramePr>
          <p:cNvPr id="7170" name="Object 6"/>
          <p:cNvGraphicFramePr>
            <a:graphicFrameLocks noGrp="1" noChangeAspect="1"/>
          </p:cNvGraphicFramePr>
          <p:nvPr>
            <p:ph sz="quarter" idx="1"/>
          </p:nvPr>
        </p:nvGraphicFramePr>
        <p:xfrm>
          <a:off x="539750" y="1277938"/>
          <a:ext cx="1223963" cy="533400"/>
        </p:xfrm>
        <a:graphic>
          <a:graphicData uri="http://schemas.openxmlformats.org/presentationml/2006/ole">
            <mc:AlternateContent xmlns:mc="http://schemas.openxmlformats.org/markup-compatibility/2006">
              <mc:Choice xmlns:v="urn:schemas-microsoft-com:vml" Requires="v">
                <p:oleObj spid="_x0000_s212031" name="公式" r:id="rId3" imgW="495000" imgH="215640" progId="Equation.3">
                  <p:embed/>
                </p:oleObj>
              </mc:Choice>
              <mc:Fallback>
                <p:oleObj name="公式" r:id="rId3" imgW="4950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277938"/>
                        <a:ext cx="12239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8"/>
          <p:cNvGraphicFramePr>
            <a:graphicFrameLocks noGrp="1" noChangeAspect="1"/>
          </p:cNvGraphicFramePr>
          <p:nvPr>
            <p:ph sz="quarter" idx="3"/>
            <p:extLst>
              <p:ext uri="{D42A27DB-BD31-4B8C-83A1-F6EECF244321}">
                <p14:modId xmlns:p14="http://schemas.microsoft.com/office/powerpoint/2010/main" val="2699231683"/>
              </p:ext>
            </p:extLst>
          </p:nvPr>
        </p:nvGraphicFramePr>
        <p:xfrm>
          <a:off x="468313" y="2683421"/>
          <a:ext cx="4537075" cy="1050925"/>
        </p:xfrm>
        <a:graphic>
          <a:graphicData uri="http://schemas.openxmlformats.org/presentationml/2006/ole">
            <mc:AlternateContent xmlns:mc="http://schemas.openxmlformats.org/markup-compatibility/2006">
              <mc:Choice xmlns:v="urn:schemas-microsoft-com:vml" Requires="v">
                <p:oleObj spid="_x0000_s212032" name="公式" r:id="rId5" imgW="1968480" imgH="457200" progId="Equation.3">
                  <p:embed/>
                </p:oleObj>
              </mc:Choice>
              <mc:Fallback>
                <p:oleObj name="公式" r:id="rId5" imgW="196848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683421"/>
                        <a:ext cx="4537075"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12"/>
          <p:cNvGraphicFramePr>
            <a:graphicFrameLocks noChangeAspect="1"/>
          </p:cNvGraphicFramePr>
          <p:nvPr>
            <p:extLst>
              <p:ext uri="{D42A27DB-BD31-4B8C-83A1-F6EECF244321}">
                <p14:modId xmlns:p14="http://schemas.microsoft.com/office/powerpoint/2010/main" val="2448223253"/>
              </p:ext>
            </p:extLst>
          </p:nvPr>
        </p:nvGraphicFramePr>
        <p:xfrm>
          <a:off x="539750" y="1935141"/>
          <a:ext cx="2303463" cy="593725"/>
        </p:xfrm>
        <a:graphic>
          <a:graphicData uri="http://schemas.openxmlformats.org/presentationml/2006/ole">
            <mc:AlternateContent xmlns:mc="http://schemas.openxmlformats.org/markup-compatibility/2006">
              <mc:Choice xmlns:v="urn:schemas-microsoft-com:vml" Requires="v">
                <p:oleObj spid="_x0000_s212033" name="公式" r:id="rId7" imgW="888840" imgH="228600" progId="Equation.3">
                  <p:embed/>
                </p:oleObj>
              </mc:Choice>
              <mc:Fallback>
                <p:oleObj name="公式" r:id="rId7" imgW="8888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1935141"/>
                        <a:ext cx="230346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13"/>
          <p:cNvGraphicFramePr>
            <a:graphicFrameLocks noChangeAspect="1"/>
          </p:cNvGraphicFramePr>
          <p:nvPr>
            <p:extLst>
              <p:ext uri="{D42A27DB-BD31-4B8C-83A1-F6EECF244321}">
                <p14:modId xmlns:p14="http://schemas.microsoft.com/office/powerpoint/2010/main" val="973773751"/>
              </p:ext>
            </p:extLst>
          </p:nvPr>
        </p:nvGraphicFramePr>
        <p:xfrm>
          <a:off x="468313" y="3809479"/>
          <a:ext cx="3168650" cy="636588"/>
        </p:xfrm>
        <a:graphic>
          <a:graphicData uri="http://schemas.openxmlformats.org/presentationml/2006/ole">
            <mc:AlternateContent xmlns:mc="http://schemas.openxmlformats.org/markup-compatibility/2006">
              <mc:Choice xmlns:v="urn:schemas-microsoft-com:vml" Requires="v">
                <p:oleObj spid="_x0000_s212034" name="公式" r:id="rId9" imgW="1257120" imgH="253800" progId="Equation.3">
                  <p:embed/>
                </p:oleObj>
              </mc:Choice>
              <mc:Fallback>
                <p:oleObj name="公式" r:id="rId9" imgW="125712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3809479"/>
                        <a:ext cx="3168650" cy="63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4" name="Object 14"/>
          <p:cNvGraphicFramePr>
            <a:graphicFrameLocks noChangeAspect="1"/>
          </p:cNvGraphicFramePr>
          <p:nvPr>
            <p:extLst>
              <p:ext uri="{D42A27DB-BD31-4B8C-83A1-F6EECF244321}">
                <p14:modId xmlns:p14="http://schemas.microsoft.com/office/powerpoint/2010/main" val="1950456746"/>
              </p:ext>
            </p:extLst>
          </p:nvPr>
        </p:nvGraphicFramePr>
        <p:xfrm>
          <a:off x="484157" y="4564533"/>
          <a:ext cx="2447925" cy="623887"/>
        </p:xfrm>
        <a:graphic>
          <a:graphicData uri="http://schemas.openxmlformats.org/presentationml/2006/ole">
            <mc:AlternateContent xmlns:mc="http://schemas.openxmlformats.org/markup-compatibility/2006">
              <mc:Choice xmlns:v="urn:schemas-microsoft-com:vml" Requires="v">
                <p:oleObj spid="_x0000_s212035" name="公式" r:id="rId11" imgW="888840" imgH="228600" progId="Equation.3">
                  <p:embed/>
                </p:oleObj>
              </mc:Choice>
              <mc:Fallback>
                <p:oleObj name="公式" r:id="rId11" imgW="8888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157" y="4564533"/>
                        <a:ext cx="2447925"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6" name="Text Box 17"/>
          <p:cNvSpPr txBox="1">
            <a:spLocks noChangeArrowheads="1"/>
          </p:cNvSpPr>
          <p:nvPr/>
        </p:nvSpPr>
        <p:spPr bwMode="auto">
          <a:xfrm>
            <a:off x="4944086" y="1198439"/>
            <a:ext cx="3240087" cy="400110"/>
          </a:xfrm>
          <a:prstGeom prst="rect">
            <a:avLst/>
          </a:prstGeom>
          <a:noFill/>
          <a:ln w="9525" algn="ctr">
            <a:noFill/>
            <a:miter lim="800000"/>
            <a:headEnd/>
            <a:tailEnd type="none" w="med" len="lg"/>
          </a:ln>
        </p:spPr>
        <p:txBody>
          <a:bodyPr>
            <a:spAutoFit/>
          </a:bodyPr>
          <a:lstStyle/>
          <a:p>
            <a:r>
              <a:rPr lang="zh-CN" altLang="en-US" sz="2000" b="1" dirty="0">
                <a:latin typeface="Times New Roman" panose="02020603050405020304" pitchFamily="18" charset="0"/>
                <a:cs typeface="Times New Roman" panose="02020603050405020304" pitchFamily="18" charset="0"/>
              </a:rPr>
              <a:t>（在端口</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Z</a:t>
            </a:r>
            <a:r>
              <a:rPr lang="en-US" altLang="zh-CN" sz="2000" b="1" baseline="-25000" dirty="0">
                <a:latin typeface="Times New Roman" panose="02020603050405020304" pitchFamily="18" charset="0"/>
                <a:cs typeface="Times New Roman" panose="02020603050405020304" pitchFamily="18" charset="0"/>
              </a:rPr>
              <a:t>in</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p>
        </p:txBody>
      </p:sp>
      <p:sp>
        <p:nvSpPr>
          <p:cNvPr id="7177" name="Text Box 18"/>
          <p:cNvSpPr txBox="1">
            <a:spLocks noChangeArrowheads="1"/>
          </p:cNvSpPr>
          <p:nvPr/>
        </p:nvSpPr>
        <p:spPr bwMode="auto">
          <a:xfrm>
            <a:off x="4944086" y="1778490"/>
            <a:ext cx="4500562" cy="400110"/>
          </a:xfrm>
          <a:prstGeom prst="rect">
            <a:avLst/>
          </a:prstGeom>
          <a:noFill/>
          <a:ln w="9525" algn="ctr">
            <a:noFill/>
            <a:miter lim="800000"/>
            <a:headEnd/>
            <a:tailEnd type="none" w="med" len="lg"/>
          </a:ln>
        </p:spPr>
        <p:txBody>
          <a:bodyPr>
            <a:spAutoFit/>
          </a:bodyPr>
          <a:lstStyle/>
          <a:p>
            <a:pPr>
              <a:lnSpc>
                <a:spcPts val="2400"/>
              </a:lnSpc>
            </a:pPr>
            <a:r>
              <a:rPr lang="zh-CN" altLang="en-US" sz="2000" b="1" dirty="0">
                <a:latin typeface="Times New Roman" panose="02020603050405020304" pitchFamily="18" charset="0"/>
                <a:cs typeface="Times New Roman" panose="02020603050405020304" pitchFamily="18" charset="0"/>
              </a:rPr>
              <a:t>（在端口</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和端口</a:t>
            </a:r>
            <a:r>
              <a:rPr lang="en-US" altLang="zh-CN" sz="2000" b="1" dirty="0">
                <a:latin typeface="Times New Roman" panose="02020603050405020304" pitchFamily="18" charset="0"/>
                <a:cs typeface="Times New Roman" panose="02020603050405020304" pitchFamily="18" charset="0"/>
              </a:rPr>
              <a:t>3</a:t>
            </a:r>
            <a:r>
              <a:rPr lang="zh-CN" altLang="en-US" sz="2000" b="1" dirty="0" smtClean="0">
                <a:latin typeface="Times New Roman" panose="02020603050405020304" pitchFamily="18" charset="0"/>
                <a:cs typeface="Times New Roman" panose="02020603050405020304" pitchFamily="18" charset="0"/>
              </a:rPr>
              <a:t>匹配）</a:t>
            </a:r>
            <a:endParaRPr lang="zh-CN" altLang="en-US" sz="2000" b="1" dirty="0">
              <a:latin typeface="Times New Roman" panose="02020603050405020304" pitchFamily="18" charset="0"/>
              <a:cs typeface="Times New Roman" panose="02020603050405020304" pitchFamily="18" charset="0"/>
            </a:endParaRPr>
          </a:p>
        </p:txBody>
      </p:sp>
      <p:sp>
        <p:nvSpPr>
          <p:cNvPr id="7178" name="Text Box 19"/>
          <p:cNvSpPr txBox="1">
            <a:spLocks noChangeArrowheads="1"/>
          </p:cNvSpPr>
          <p:nvPr/>
        </p:nvSpPr>
        <p:spPr bwMode="auto">
          <a:xfrm>
            <a:off x="4944086" y="2928150"/>
            <a:ext cx="3960812" cy="400110"/>
          </a:xfrm>
          <a:prstGeom prst="rect">
            <a:avLst/>
          </a:prstGeom>
          <a:noFill/>
          <a:ln w="9525" algn="ctr">
            <a:noFill/>
            <a:miter lim="800000"/>
            <a:headEnd/>
            <a:tailEnd type="none" w="med" len="lg"/>
          </a:ln>
        </p:spPr>
        <p:txBody>
          <a:bodyPr>
            <a:spAutoFit/>
          </a:bodyPr>
          <a:lstStyle/>
          <a:p>
            <a:r>
              <a:rPr lang="zh-CN" altLang="en-US" sz="2000" b="1" dirty="0">
                <a:latin typeface="Times New Roman" panose="02020603050405020304" pitchFamily="18" charset="0"/>
                <a:cs typeface="Times New Roman" panose="02020603050405020304" pitchFamily="18" charset="0"/>
              </a:rPr>
              <a:t>（对称，由于互易性）</a:t>
            </a:r>
          </a:p>
        </p:txBody>
      </p:sp>
      <p:sp>
        <p:nvSpPr>
          <p:cNvPr id="7179" name="Text Box 21"/>
          <p:cNvSpPr txBox="1">
            <a:spLocks noChangeArrowheads="1"/>
          </p:cNvSpPr>
          <p:nvPr/>
        </p:nvSpPr>
        <p:spPr bwMode="auto">
          <a:xfrm>
            <a:off x="4944086" y="3888901"/>
            <a:ext cx="4500562" cy="400110"/>
          </a:xfrm>
          <a:prstGeom prst="rect">
            <a:avLst/>
          </a:prstGeom>
          <a:noFill/>
          <a:ln w="9525" algn="ctr">
            <a:noFill/>
            <a:miter lim="800000"/>
            <a:headEnd/>
            <a:tailEnd type="none" w="med" len="lg"/>
          </a:ln>
        </p:spPr>
        <p:txBody>
          <a:bodyPr>
            <a:spAutoFit/>
          </a:bodyPr>
          <a:lstStyle/>
          <a:p>
            <a:pPr algn="l">
              <a:spcBef>
                <a:spcPct val="0"/>
              </a:spcBef>
            </a:pPr>
            <a:r>
              <a:rPr lang="zh-CN" altLang="en-US" sz="2000" b="1" dirty="0">
                <a:latin typeface="Times New Roman" panose="02020603050405020304" pitchFamily="18" charset="0"/>
                <a:cs typeface="Times New Roman" panose="02020603050405020304" pitchFamily="18" charset="0"/>
              </a:rPr>
              <a:t>（端口</a:t>
            </a:r>
            <a:r>
              <a:rPr lang="en-US" altLang="zh-CN" sz="2000" b="1" dirty="0">
                <a:latin typeface="Times New Roman" panose="02020603050405020304" pitchFamily="18" charset="0"/>
                <a:cs typeface="Times New Roman" panose="02020603050405020304" pitchFamily="18" charset="0"/>
              </a:rPr>
              <a:t>2</a:t>
            </a:r>
            <a:r>
              <a:rPr lang="zh-CN" altLang="en-US" sz="2000" b="1" dirty="0">
                <a:latin typeface="Times New Roman" panose="02020603050405020304" pitchFamily="18" charset="0"/>
                <a:cs typeface="Times New Roman" panose="02020603050405020304" pitchFamily="18" charset="0"/>
              </a:rPr>
              <a:t>和端口</a:t>
            </a:r>
            <a:r>
              <a:rPr lang="en-US" altLang="zh-CN" sz="2000" b="1"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对称）</a:t>
            </a:r>
          </a:p>
        </p:txBody>
      </p:sp>
      <p:sp>
        <p:nvSpPr>
          <p:cNvPr id="7180" name="Text Box 22"/>
          <p:cNvSpPr txBox="1">
            <a:spLocks noChangeArrowheads="1"/>
          </p:cNvSpPr>
          <p:nvPr/>
        </p:nvSpPr>
        <p:spPr bwMode="auto">
          <a:xfrm>
            <a:off x="4944086" y="4649597"/>
            <a:ext cx="4465637" cy="400110"/>
          </a:xfrm>
          <a:prstGeom prst="rect">
            <a:avLst/>
          </a:prstGeom>
          <a:noFill/>
          <a:ln w="9525" algn="ctr">
            <a:noFill/>
            <a:miter lim="800000"/>
            <a:headEnd/>
            <a:tailEnd type="none" w="med" len="lg"/>
          </a:ln>
        </p:spPr>
        <p:txBody>
          <a:bodyPr wrap="square">
            <a:spAutoFit/>
          </a:bodyPr>
          <a:lstStyle/>
          <a:p>
            <a:pPr algn="l">
              <a:spcBef>
                <a:spcPct val="0"/>
              </a:spcBef>
            </a:pPr>
            <a:r>
              <a:rPr lang="zh-CN" altLang="en-US" sz="2000" b="1" dirty="0">
                <a:latin typeface="Times New Roman" panose="02020603050405020304" pitchFamily="18" charset="0"/>
                <a:cs typeface="Times New Roman" panose="02020603050405020304" pitchFamily="18" charset="0"/>
              </a:rPr>
              <a:t>（由于在剖分下短路和开路）</a:t>
            </a:r>
          </a:p>
        </p:txBody>
      </p:sp>
      <p:sp>
        <p:nvSpPr>
          <p:cNvPr id="2" name="灯片编号占位符 1"/>
          <p:cNvSpPr>
            <a:spLocks noGrp="1"/>
          </p:cNvSpPr>
          <p:nvPr>
            <p:ph type="sldNum" sz="quarter" idx="12"/>
          </p:nvPr>
        </p:nvSpPr>
        <p:spPr/>
        <p:txBody>
          <a:bodyPr/>
          <a:lstStyle/>
          <a:p>
            <a:pPr>
              <a:defRPr/>
            </a:pPr>
            <a:fld id="{97AF5FD1-A787-4E67-94DF-47E6C25C8DD9}" type="slidenum">
              <a:rPr lang="zh-CN" altLang="en-US" smtClean="0"/>
              <a:pPr>
                <a:defRPr/>
              </a:pPr>
              <a:t>28</a:t>
            </a:fld>
            <a:endParaRPr lang="en-US" altLang="zh-CN"/>
          </a:p>
        </p:txBody>
      </p:sp>
      <p:graphicFrame>
        <p:nvGraphicFramePr>
          <p:cNvPr id="14" name="Object 8"/>
          <p:cNvGraphicFramePr>
            <a:graphicFrameLocks noChangeAspect="1"/>
          </p:cNvGraphicFramePr>
          <p:nvPr>
            <p:extLst>
              <p:ext uri="{D42A27DB-BD31-4B8C-83A1-F6EECF244321}">
                <p14:modId xmlns:p14="http://schemas.microsoft.com/office/powerpoint/2010/main" val="4277649344"/>
              </p:ext>
            </p:extLst>
          </p:nvPr>
        </p:nvGraphicFramePr>
        <p:xfrm>
          <a:off x="2971800" y="5188419"/>
          <a:ext cx="2679827" cy="1533055"/>
        </p:xfrm>
        <a:graphic>
          <a:graphicData uri="http://schemas.openxmlformats.org/presentationml/2006/ole">
            <mc:AlternateContent xmlns:mc="http://schemas.openxmlformats.org/markup-compatibility/2006">
              <mc:Choice xmlns:v="urn:schemas-microsoft-com:vml" Requires="v">
                <p:oleObj spid="_x0000_s212036" name="公式" r:id="rId13" imgW="1244520" imgH="711000" progId="Equation.3">
                  <p:embed/>
                </p:oleObj>
              </mc:Choice>
              <mc:Fallback>
                <p:oleObj name="公式" r:id="rId13" imgW="1244520" imgH="711000" progId="Equation.3">
                  <p:embed/>
                  <p:pic>
                    <p:nvPicPr>
                      <p:cNvPr id="0" name=""/>
                      <p:cNvPicPr>
                        <a:picLocks noChangeAspect="1" noChangeArrowheads="1"/>
                      </p:cNvPicPr>
                      <p:nvPr/>
                    </p:nvPicPr>
                    <p:blipFill>
                      <a:blip r:embed="rId14"/>
                      <a:srcRect/>
                      <a:stretch>
                        <a:fillRect/>
                      </a:stretch>
                    </p:blipFill>
                    <p:spPr bwMode="auto">
                      <a:xfrm>
                        <a:off x="2971800" y="5188419"/>
                        <a:ext cx="2679827" cy="1533055"/>
                      </a:xfrm>
                      <a:prstGeom prst="rect">
                        <a:avLst/>
                      </a:prstGeom>
                      <a:solidFill>
                        <a:srgbClr val="FFC000"/>
                      </a:solidFill>
                      <a:extLst/>
                    </p:spPr>
                  </p:pic>
                </p:oleObj>
              </mc:Fallback>
            </mc:AlternateContent>
          </a:graphicData>
        </a:graphic>
      </p:graphicFrame>
    </p:spTree>
    <p:extLst>
      <p:ext uri="{BB962C8B-B14F-4D97-AF65-F5344CB8AC3E}">
        <p14:creationId xmlns:p14="http://schemas.microsoft.com/office/powerpoint/2010/main" val="661682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a:stretch>
            <a:fillRect/>
          </a:stretch>
        </p:blipFill>
        <p:spPr bwMode="auto">
          <a:xfrm>
            <a:off x="460375" y="1144588"/>
            <a:ext cx="8221663" cy="4784725"/>
          </a:xfrm>
          <a:prstGeom prst="rect">
            <a:avLst/>
          </a:prstGeom>
          <a:noFill/>
          <a:ln w="12700" algn="ctr">
            <a:noFill/>
            <a:miter lim="800000"/>
            <a:headEnd/>
            <a:tailEnd/>
          </a:ln>
        </p:spPr>
      </p:pic>
      <p:sp>
        <p:nvSpPr>
          <p:cNvPr id="60419" name="TextBox 4"/>
          <p:cNvSpPr txBox="1">
            <a:spLocks noChangeArrowheads="1"/>
          </p:cNvSpPr>
          <p:nvPr/>
        </p:nvSpPr>
        <p:spPr bwMode="auto">
          <a:xfrm>
            <a:off x="2209800" y="262931"/>
            <a:ext cx="5214937" cy="707886"/>
          </a:xfrm>
          <a:prstGeom prst="rect">
            <a:avLst/>
          </a:prstGeom>
          <a:noFill/>
          <a:ln w="9525">
            <a:noFill/>
            <a:miter lim="800000"/>
            <a:headEnd/>
            <a:tailEnd/>
          </a:ln>
        </p:spPr>
        <p:txBody>
          <a:bodyPr>
            <a:spAutoFit/>
          </a:bodyPr>
          <a:lstStyle/>
          <a:p>
            <a:pPr algn="l">
              <a:spcBef>
                <a:spcPct val="0"/>
              </a:spcBef>
            </a:pPr>
            <a:r>
              <a:rPr kumimoji="0" lang="en-US" altLang="zh-CN" sz="4000" b="1" dirty="0">
                <a:solidFill>
                  <a:srgbClr val="4A206A"/>
                </a:solidFill>
                <a:latin typeface="Times New Roman" panose="02020603050405020304" pitchFamily="18" charset="0"/>
                <a:ea typeface="微软雅黑" panose="020B0503020204020204" pitchFamily="34" charset="-122"/>
                <a:cs typeface="Times New Roman" panose="02020603050405020304" pitchFamily="18" charset="0"/>
              </a:rPr>
              <a:t>Wilkinson</a:t>
            </a:r>
            <a:r>
              <a:rPr kumimoji="0"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电路设计</a:t>
            </a:r>
          </a:p>
        </p:txBody>
      </p:sp>
      <p:pic>
        <p:nvPicPr>
          <p:cNvPr id="60420" name="Picture 3"/>
          <p:cNvPicPr>
            <a:picLocks noChangeAspect="1" noChangeArrowheads="1"/>
          </p:cNvPicPr>
          <p:nvPr/>
        </p:nvPicPr>
        <p:blipFill>
          <a:blip r:embed="rId3" cstate="print"/>
          <a:srcRect/>
          <a:stretch>
            <a:fillRect/>
          </a:stretch>
        </p:blipFill>
        <p:spPr bwMode="auto">
          <a:xfrm>
            <a:off x="6496050" y="1000125"/>
            <a:ext cx="2647950" cy="1403350"/>
          </a:xfrm>
          <a:prstGeom prst="rect">
            <a:avLst/>
          </a:prstGeom>
          <a:noFill/>
          <a:ln w="12700" algn="ctr">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29</a:t>
            </a:fld>
            <a:endParaRPr lang="en-US" altLang="zh-CN"/>
          </a:p>
        </p:txBody>
      </p:sp>
    </p:spTree>
    <p:extLst>
      <p:ext uri="{BB962C8B-B14F-4D97-AF65-F5344CB8AC3E}">
        <p14:creationId xmlns:p14="http://schemas.microsoft.com/office/powerpoint/2010/main" val="359953201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0"/>
            <a:ext cx="8229600" cy="1143000"/>
          </a:xfrm>
        </p:spPr>
        <p:txBody>
          <a:bodyPr/>
          <a:lstStyle/>
          <a:p>
            <a:r>
              <a:rPr lang="en-US" altLang="zh-CN" sz="4000" b="1" dirty="0">
                <a:solidFill>
                  <a:srgbClr val="4A206A"/>
                </a:solidFill>
                <a:latin typeface="Times New Roman" panose="02020603050405020304" pitchFamily="18" charset="0"/>
                <a:ea typeface="微软雅黑" pitchFamily="34" charset="-122"/>
                <a:cs typeface="Times New Roman" panose="02020603050405020304" pitchFamily="18" charset="0"/>
              </a:rPr>
              <a:t>LC</a:t>
            </a:r>
            <a:r>
              <a:rPr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谐振回路</a:t>
            </a:r>
          </a:p>
        </p:txBody>
      </p:sp>
      <p:sp>
        <p:nvSpPr>
          <p:cNvPr id="3" name="内容占位符 2"/>
          <p:cNvSpPr>
            <a:spLocks noGrp="1"/>
          </p:cNvSpPr>
          <p:nvPr>
            <p:ph idx="1"/>
          </p:nvPr>
        </p:nvSpPr>
        <p:spPr>
          <a:xfrm>
            <a:off x="304800" y="1373010"/>
            <a:ext cx="8534400" cy="3124199"/>
          </a:xfrm>
        </p:spPr>
        <p:txBody>
          <a:bodyPr/>
          <a:lstStyle/>
          <a:p>
            <a:pPr algn="just">
              <a:lnSpc>
                <a:spcPts val="3200"/>
              </a:lnSpc>
              <a:spcBef>
                <a:spcPts val="0"/>
              </a:spcBef>
              <a:buClr>
                <a:srgbClr val="0000FF"/>
              </a:buClr>
              <a:buFont typeface="Wingdings" panose="05000000000000000000" pitchFamily="2" charset="2"/>
              <a:buChar char="Ø"/>
            </a:pPr>
            <a:r>
              <a:rPr lang="zh-CN" altLang="en-US" sz="2200" b="1" dirty="0">
                <a:latin typeface="Times New Roman" panose="02020603050405020304" pitchFamily="18" charset="0"/>
                <a:cs typeface="Times New Roman" panose="02020603050405020304" pitchFamily="18" charset="0"/>
              </a:rPr>
              <a:t>利用</a:t>
            </a:r>
            <a:r>
              <a:rPr lang="en-US" altLang="zh-CN" sz="2200" b="1" dirty="0">
                <a:latin typeface="Times New Roman" panose="02020603050405020304" pitchFamily="18" charset="0"/>
                <a:cs typeface="Times New Roman" panose="02020603050405020304" pitchFamily="18" charset="0"/>
              </a:rPr>
              <a:t>LC</a:t>
            </a:r>
            <a:r>
              <a:rPr lang="zh-CN" altLang="en-US" sz="2200" b="1" dirty="0">
                <a:latin typeface="Times New Roman" panose="02020603050405020304" pitchFamily="18" charset="0"/>
                <a:cs typeface="Times New Roman" panose="02020603050405020304" pitchFamily="18" charset="0"/>
              </a:rPr>
              <a:t>谐振</a:t>
            </a:r>
            <a:r>
              <a:rPr lang="zh-CN" altLang="en-US" sz="2200" b="1" dirty="0" smtClean="0">
                <a:latin typeface="Times New Roman" panose="02020603050405020304" pitchFamily="18" charset="0"/>
                <a:cs typeface="Times New Roman" panose="02020603050405020304" pitchFamily="18" charset="0"/>
              </a:rPr>
              <a:t>回路可进</a:t>
            </a:r>
            <a:r>
              <a:rPr lang="zh-CN" altLang="en-US" sz="2200" b="1" dirty="0">
                <a:latin typeface="Times New Roman" panose="02020603050405020304" pitchFamily="18" charset="0"/>
                <a:cs typeface="Times New Roman" panose="02020603050405020304" pitchFamily="18" charset="0"/>
              </a:rPr>
              <a:t>行选频，即从输入信号中选择出有用频率分量而抑制掉无用频率</a:t>
            </a:r>
            <a:r>
              <a:rPr lang="zh-CN" altLang="en-US" sz="2200" b="1" dirty="0" smtClean="0">
                <a:latin typeface="Times New Roman" panose="02020603050405020304" pitchFamily="18" charset="0"/>
                <a:cs typeface="Times New Roman" panose="02020603050405020304" pitchFamily="18" charset="0"/>
              </a:rPr>
              <a:t>分量或噪声</a:t>
            </a:r>
            <a:r>
              <a:rPr lang="zh-CN" altLang="en-US" sz="2200" b="1" dirty="0">
                <a:latin typeface="Times New Roman" panose="02020603050405020304" pitchFamily="18" charset="0"/>
                <a:cs typeface="Times New Roman" panose="02020603050405020304" pitchFamily="18" charset="0"/>
              </a:rPr>
              <a:t>（选频放大器）</a:t>
            </a:r>
            <a:r>
              <a:rPr lang="zh-CN" altLang="en-US" sz="2200" b="1" dirty="0" smtClean="0">
                <a:latin typeface="Times New Roman" panose="02020603050405020304" pitchFamily="18" charset="0"/>
                <a:cs typeface="Times New Roman" panose="02020603050405020304" pitchFamily="18" charset="0"/>
              </a:rPr>
              <a:t>；还</a:t>
            </a:r>
            <a:r>
              <a:rPr lang="zh-CN" altLang="en-US" sz="2200" b="1" dirty="0">
                <a:latin typeface="Times New Roman" panose="02020603050405020304" pitchFamily="18" charset="0"/>
                <a:cs typeface="Times New Roman" panose="02020603050405020304" pitchFamily="18" charset="0"/>
              </a:rPr>
              <a:t>可以进行信号的频幅转换和频相转换</a:t>
            </a:r>
            <a:r>
              <a:rPr lang="en-US" altLang="zh-CN" sz="2200" b="1" dirty="0" smtClean="0">
                <a:latin typeface="Times New Roman" panose="02020603050405020304" pitchFamily="18" charset="0"/>
                <a:cs typeface="Times New Roman" panose="02020603050405020304" pitchFamily="18" charset="0"/>
              </a:rPr>
              <a:t>(</a:t>
            </a:r>
            <a:r>
              <a:rPr lang="zh-CN" altLang="en-US" sz="2200" b="1" dirty="0" smtClean="0">
                <a:latin typeface="Times New Roman" panose="02020603050405020304" pitchFamily="18" charset="0"/>
                <a:cs typeface="Times New Roman" panose="02020603050405020304" pitchFamily="18" charset="0"/>
              </a:rPr>
              <a:t>鉴频器、鉴相器</a:t>
            </a:r>
            <a:r>
              <a:rPr lang="en-US" altLang="zh-CN" sz="2200" b="1" dirty="0" smtClean="0">
                <a:latin typeface="Times New Roman" panose="02020603050405020304" pitchFamily="18" charset="0"/>
                <a:cs typeface="Times New Roman" panose="02020603050405020304" pitchFamily="18" charset="0"/>
              </a:rPr>
              <a:t>)</a:t>
            </a:r>
            <a:r>
              <a:rPr lang="zh-CN" altLang="en-US" sz="2200" b="1" dirty="0" smtClean="0">
                <a:latin typeface="Times New Roman" panose="02020603050405020304" pitchFamily="18" charset="0"/>
                <a:cs typeface="Times New Roman" panose="02020603050405020304" pitchFamily="18" charset="0"/>
              </a:rPr>
              <a:t>；用</a:t>
            </a:r>
            <a:r>
              <a:rPr lang="en-US" altLang="zh-CN" sz="2200" b="1" dirty="0">
                <a:latin typeface="Times New Roman" panose="02020603050405020304" pitchFamily="18" charset="0"/>
                <a:cs typeface="Times New Roman" panose="02020603050405020304" pitchFamily="18" charset="0"/>
              </a:rPr>
              <a:t>L</a:t>
            </a:r>
            <a:r>
              <a:rPr lang="zh-CN" altLang="en-US" sz="2200" b="1" dirty="0">
                <a:latin typeface="Times New Roman" panose="02020603050405020304" pitchFamily="18" charset="0"/>
                <a:cs typeface="Times New Roman" panose="02020603050405020304" pitchFamily="18" charset="0"/>
              </a:rPr>
              <a:t>、 </a:t>
            </a:r>
            <a:r>
              <a:rPr lang="en-US" altLang="zh-CN" sz="2200" b="1" dirty="0">
                <a:latin typeface="Times New Roman" panose="02020603050405020304" pitchFamily="18" charset="0"/>
                <a:cs typeface="Times New Roman" panose="02020603050405020304" pitchFamily="18" charset="0"/>
              </a:rPr>
              <a:t>C</a:t>
            </a:r>
            <a:r>
              <a:rPr lang="zh-CN" altLang="en-US" sz="2200" b="1" dirty="0">
                <a:latin typeface="Times New Roman" panose="02020603050405020304" pitchFamily="18" charset="0"/>
                <a:cs typeface="Times New Roman" panose="02020603050405020304" pitchFamily="18" charset="0"/>
              </a:rPr>
              <a:t>元件还可以组成各种形式的阻抗变换电路和匹配电路。所以，</a:t>
            </a:r>
            <a:r>
              <a:rPr lang="en-US" altLang="zh-CN" sz="2200" b="1" dirty="0">
                <a:latin typeface="Times New Roman" panose="02020603050405020304" pitchFamily="18" charset="0"/>
                <a:cs typeface="Times New Roman" panose="02020603050405020304" pitchFamily="18" charset="0"/>
              </a:rPr>
              <a:t>LC</a:t>
            </a:r>
            <a:r>
              <a:rPr lang="zh-CN" altLang="en-US" sz="2200" b="1" dirty="0">
                <a:latin typeface="Times New Roman" panose="02020603050405020304" pitchFamily="18" charset="0"/>
                <a:cs typeface="Times New Roman" panose="02020603050405020304" pitchFamily="18" charset="0"/>
              </a:rPr>
              <a:t>谐振回路虽然结构简单，但是在高频电路里却是不可缺少的重要组成部分。</a:t>
            </a:r>
            <a:endParaRPr lang="en-US" altLang="zh-CN" sz="2200" b="1" dirty="0">
              <a:latin typeface="Times New Roman" panose="02020603050405020304" pitchFamily="18" charset="0"/>
              <a:cs typeface="Times New Roman" panose="02020603050405020304" pitchFamily="18" charset="0"/>
            </a:endParaRPr>
          </a:p>
          <a:p>
            <a:pPr algn="just">
              <a:lnSpc>
                <a:spcPts val="3200"/>
              </a:lnSpc>
              <a:spcBef>
                <a:spcPts val="0"/>
              </a:spcBef>
              <a:buClr>
                <a:srgbClr val="0000FF"/>
              </a:buClr>
              <a:buFont typeface="Wingdings" panose="05000000000000000000" pitchFamily="2" charset="2"/>
              <a:buChar char="Ø"/>
            </a:pPr>
            <a:r>
              <a:rPr lang="zh-CN" altLang="en-US" sz="2200" b="1" dirty="0" smtClean="0">
                <a:latin typeface="Times New Roman" panose="02020603050405020304" pitchFamily="18" charset="0"/>
                <a:cs typeface="Times New Roman" panose="02020603050405020304" pitchFamily="18" charset="0"/>
              </a:rPr>
              <a:t>谐振回路的主要特点是具有选频作用，当输入信号含有多种频率成分，对其他频率成分有不同程度的抑制作用；</a:t>
            </a:r>
            <a:endParaRPr lang="en-US" altLang="zh-CN" sz="2200" b="1" dirty="0" smtClean="0">
              <a:latin typeface="Times New Roman" panose="02020603050405020304" pitchFamily="18" charset="0"/>
              <a:cs typeface="Times New Roman" panose="02020603050405020304" pitchFamily="18" charset="0"/>
            </a:endParaRPr>
          </a:p>
          <a:p>
            <a:pPr algn="just">
              <a:lnSpc>
                <a:spcPts val="3200"/>
              </a:lnSpc>
              <a:spcBef>
                <a:spcPts val="1000"/>
              </a:spcBef>
              <a:buClr>
                <a:srgbClr val="0000FF"/>
              </a:buClr>
              <a:buFont typeface="Wingdings" panose="05000000000000000000" pitchFamily="2" charset="2"/>
              <a:buChar char="Ø"/>
            </a:pPr>
            <a:endParaRPr lang="en-US" altLang="zh-CN" sz="2000" b="1" dirty="0" smtClean="0">
              <a:latin typeface="Times New Roman" panose="02020603050405020304" pitchFamily="18" charset="0"/>
              <a:cs typeface="Times New Roman" panose="02020603050405020304" pitchFamily="18" charset="0"/>
            </a:endParaRPr>
          </a:p>
          <a:p>
            <a:pPr marL="0" indent="0">
              <a:lnSpc>
                <a:spcPts val="3200"/>
              </a:lnSpc>
              <a:buNone/>
            </a:pPr>
            <a:endParaRPr lang="zh-CN" altLang="en-US" sz="2000"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3</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199" y="4297154"/>
            <a:ext cx="2705745" cy="2226090"/>
          </a:xfrm>
          <a:prstGeom prst="rect">
            <a:avLst/>
          </a:prstGeom>
        </p:spPr>
      </p:pic>
      <p:sp>
        <p:nvSpPr>
          <p:cNvPr id="6" name="矩形 5"/>
          <p:cNvSpPr/>
          <p:nvPr/>
        </p:nvSpPr>
        <p:spPr>
          <a:xfrm>
            <a:off x="310662" y="4266445"/>
            <a:ext cx="5367537" cy="2144177"/>
          </a:xfrm>
          <a:prstGeom prst="rect">
            <a:avLst/>
          </a:prstGeom>
        </p:spPr>
        <p:txBody>
          <a:bodyPr wrap="square">
            <a:spAutoFit/>
          </a:bodyPr>
          <a:lstStyle/>
          <a:p>
            <a:pPr marL="342900" indent="-342900" algn="just" eaLnBrk="0" hangingPunct="0">
              <a:lnSpc>
                <a:spcPts val="3200"/>
              </a:lnSpc>
              <a:spcBef>
                <a:spcPts val="0"/>
              </a:spcBef>
              <a:buClr>
                <a:srgbClr val="0000FF"/>
              </a:buClr>
              <a:buFont typeface="Wingdings" panose="05000000000000000000" pitchFamily="2" charset="2"/>
              <a:buChar char="Ø"/>
            </a:pPr>
            <a:r>
              <a:rPr lang="en-US" altLang="zh-CN" sz="2200" b="1" dirty="0">
                <a:latin typeface="Times New Roman" panose="02020603050405020304" pitchFamily="18" charset="0"/>
                <a:ea typeface="+mn-ea"/>
                <a:cs typeface="Times New Roman" panose="02020603050405020304" pitchFamily="18" charset="0"/>
              </a:rPr>
              <a:t>LC</a:t>
            </a:r>
            <a:r>
              <a:rPr lang="zh-CN" altLang="en-US" sz="2200" b="1" dirty="0">
                <a:latin typeface="Times New Roman" panose="02020603050405020304" pitchFamily="18" charset="0"/>
                <a:ea typeface="+mn-ea"/>
                <a:cs typeface="Times New Roman" panose="02020603050405020304" pitchFamily="18" charset="0"/>
              </a:rPr>
              <a:t>谐振回路由电感、电容组成，按电感、电容连接方式不同，可分为</a:t>
            </a:r>
            <a:r>
              <a:rPr lang="zh-CN" altLang="en-US" sz="2200" b="1" dirty="0">
                <a:solidFill>
                  <a:srgbClr val="0000FF"/>
                </a:solidFill>
                <a:latin typeface="Times New Roman" panose="02020603050405020304" pitchFamily="18" charset="0"/>
                <a:ea typeface="+mn-ea"/>
                <a:cs typeface="Times New Roman" panose="02020603050405020304" pitchFamily="18" charset="0"/>
              </a:rPr>
              <a:t>串联和并联谐振</a:t>
            </a:r>
            <a:r>
              <a:rPr lang="zh-CN" altLang="en-US" sz="2200" b="1" dirty="0">
                <a:latin typeface="Times New Roman" panose="02020603050405020304" pitchFamily="18" charset="0"/>
                <a:ea typeface="+mn-ea"/>
                <a:cs typeface="Times New Roman" panose="02020603050405020304" pitchFamily="18" charset="0"/>
              </a:rPr>
              <a:t>回路两种类型；</a:t>
            </a:r>
            <a:endParaRPr lang="en-US" altLang="zh-CN" sz="2200" b="1" dirty="0">
              <a:latin typeface="Times New Roman" panose="02020603050405020304" pitchFamily="18" charset="0"/>
              <a:ea typeface="+mn-ea"/>
              <a:cs typeface="Times New Roman" panose="02020603050405020304" pitchFamily="18" charset="0"/>
            </a:endParaRPr>
          </a:p>
          <a:p>
            <a:pPr marL="342900" indent="-342900" algn="just" eaLnBrk="0" hangingPunct="0">
              <a:lnSpc>
                <a:spcPts val="3200"/>
              </a:lnSpc>
              <a:spcBef>
                <a:spcPts val="0"/>
              </a:spcBef>
              <a:buClr>
                <a:srgbClr val="0000FF"/>
              </a:buClr>
              <a:buFont typeface="Wingdings" panose="05000000000000000000" pitchFamily="2" charset="2"/>
              <a:buChar char="Ø"/>
            </a:pPr>
            <a:r>
              <a:rPr lang="zh-CN" altLang="en-US" sz="2200" b="1" dirty="0">
                <a:latin typeface="Times New Roman" panose="02020603050405020304" pitchFamily="18" charset="0"/>
                <a:ea typeface="+mn-ea"/>
                <a:cs typeface="Times New Roman" panose="02020603050405020304" pitchFamily="18" charset="0"/>
              </a:rPr>
              <a:t>谐振回路可以应用于振荡器、滤波器、调谐放大器等电路中，故着重研究。</a:t>
            </a:r>
            <a:endParaRPr lang="en-US" altLang="zh-CN" sz="2200" b="1" dirty="0">
              <a:latin typeface="Times New Roman" panose="02020603050405020304" pitchFamily="18" charset="0"/>
              <a:ea typeface="+mn-ea"/>
              <a:cs typeface="Times New Roman" panose="02020603050405020304" pitchFamily="18" charset="0"/>
            </a:endParaRPr>
          </a:p>
        </p:txBody>
      </p:sp>
      <p:sp>
        <p:nvSpPr>
          <p:cNvPr id="7" name="文本框 6"/>
          <p:cNvSpPr txBox="1"/>
          <p:nvPr/>
        </p:nvSpPr>
        <p:spPr>
          <a:xfrm>
            <a:off x="1662065" y="942945"/>
            <a:ext cx="6034135" cy="400110"/>
          </a:xfrm>
          <a:prstGeom prst="rect">
            <a:avLst/>
          </a:prstGeom>
          <a:noFill/>
        </p:spPr>
        <p:txBody>
          <a:bodyPr wrap="square" rtlCol="0">
            <a:spAutoFit/>
          </a:bodyPr>
          <a:lstStyle/>
          <a:p>
            <a:r>
              <a:rPr lang="zh-CN" altLang="en-US" sz="2000" b="1" dirty="0" smtClean="0">
                <a:solidFill>
                  <a:srgbClr val="0000FF"/>
                </a:solidFill>
                <a:latin typeface="微软雅黑" panose="020B0503020204020204" pitchFamily="34" charset="-122"/>
                <a:ea typeface="微软雅黑" panose="020B0503020204020204" pitchFamily="34" charset="-122"/>
              </a:rPr>
              <a:t>力学</a:t>
            </a:r>
            <a:r>
              <a:rPr lang="en-US" altLang="zh-CN" sz="2000" b="1" dirty="0" smtClean="0">
                <a:solidFill>
                  <a:srgbClr val="0000FF"/>
                </a:solidFill>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共振     声学</a:t>
            </a:r>
            <a:r>
              <a:rPr lang="en-US" altLang="zh-CN" sz="2000" b="1" dirty="0" smtClean="0">
                <a:solidFill>
                  <a:srgbClr val="0000FF"/>
                </a:solidFill>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共鸣     电学</a:t>
            </a:r>
            <a:r>
              <a:rPr lang="en-US" altLang="zh-CN" sz="2000" b="1" dirty="0" smtClean="0">
                <a:solidFill>
                  <a:srgbClr val="0000FF"/>
                </a:solidFill>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谐振</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7855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61913" y="1135063"/>
            <a:ext cx="7867650" cy="4937125"/>
          </a:xfrm>
          <a:prstGeom prst="rect">
            <a:avLst/>
          </a:prstGeom>
          <a:noFill/>
          <a:ln w="12700" algn="ctr">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30</a:t>
            </a:fld>
            <a:endParaRPr lang="en-US" altLang="zh-CN"/>
          </a:p>
        </p:txBody>
      </p:sp>
    </p:spTree>
    <p:extLst>
      <p:ext uri="{BB962C8B-B14F-4D97-AF65-F5344CB8AC3E}">
        <p14:creationId xmlns:p14="http://schemas.microsoft.com/office/powerpoint/2010/main" val="94101894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5"/>
          <p:cNvPicPr>
            <a:picLocks noChangeAspect="1" noChangeArrowheads="1"/>
          </p:cNvPicPr>
          <p:nvPr/>
        </p:nvPicPr>
        <p:blipFill>
          <a:blip r:embed="rId2" cstate="print"/>
          <a:srcRect/>
          <a:stretch>
            <a:fillRect/>
          </a:stretch>
        </p:blipFill>
        <p:spPr bwMode="auto">
          <a:xfrm>
            <a:off x="2195513" y="2420938"/>
            <a:ext cx="3836987" cy="3524250"/>
          </a:xfrm>
          <a:prstGeom prst="rect">
            <a:avLst/>
          </a:prstGeom>
          <a:noFill/>
          <a:ln w="12700" algn="ctr">
            <a:noFill/>
            <a:miter lim="800000"/>
            <a:headEnd/>
            <a:tailEnd/>
          </a:ln>
        </p:spPr>
      </p:pic>
      <p:sp>
        <p:nvSpPr>
          <p:cNvPr id="62468" name="Text Box 5"/>
          <p:cNvSpPr txBox="1">
            <a:spLocks noChangeArrowheads="1"/>
          </p:cNvSpPr>
          <p:nvPr/>
        </p:nvSpPr>
        <p:spPr bwMode="auto">
          <a:xfrm>
            <a:off x="685800" y="1417638"/>
            <a:ext cx="8137525" cy="461665"/>
          </a:xfrm>
          <a:prstGeom prst="rect">
            <a:avLst/>
          </a:prstGeom>
          <a:noFill/>
          <a:ln w="9525" algn="ctr">
            <a:noFill/>
            <a:miter lim="800000"/>
            <a:headEnd/>
            <a:tailEnd type="none" w="med" len="lg"/>
          </a:ln>
        </p:spPr>
        <p:txBody>
          <a:bodyPr>
            <a:spAutoFit/>
          </a:bodyPr>
          <a:lstStyle/>
          <a:p>
            <a:pPr algn="l"/>
            <a:r>
              <a:rPr lang="zh-CN" altLang="en-US" sz="2400" b="1" dirty="0">
                <a:latin typeface="Times New Roman" panose="02020603050405020304" pitchFamily="18" charset="0"/>
                <a:ea typeface="+mn-ea"/>
                <a:cs typeface="Times New Roman" panose="02020603050405020304" pitchFamily="18" charset="0"/>
              </a:rPr>
              <a:t>用三个微带</a:t>
            </a:r>
            <a:r>
              <a:rPr lang="en-US" altLang="zh-CN" sz="2400" b="1" dirty="0" err="1">
                <a:latin typeface="Times New Roman" panose="02020603050405020304" pitchFamily="18" charset="0"/>
                <a:ea typeface="+mn-ea"/>
                <a:cs typeface="Times New Roman" panose="02020603050405020304" pitchFamily="18" charset="0"/>
              </a:rPr>
              <a:t>wilkinson</a:t>
            </a:r>
            <a:r>
              <a:rPr lang="zh-CN" altLang="en-US" sz="2400" b="1" dirty="0">
                <a:latin typeface="Times New Roman" panose="02020603050405020304" pitchFamily="18" charset="0"/>
                <a:ea typeface="+mn-ea"/>
                <a:cs typeface="Times New Roman" panose="02020603050405020304" pitchFamily="18" charset="0"/>
              </a:rPr>
              <a:t>功率分配器的</a:t>
            </a:r>
            <a:r>
              <a:rPr lang="en-US" altLang="zh-CN" sz="2400" b="1" dirty="0">
                <a:latin typeface="Times New Roman" panose="02020603050405020304" pitchFamily="18" charset="0"/>
                <a:ea typeface="+mn-ea"/>
                <a:cs typeface="Times New Roman" panose="02020603050405020304" pitchFamily="18" charset="0"/>
              </a:rPr>
              <a:t>4</a:t>
            </a:r>
            <a:r>
              <a:rPr lang="zh-CN" altLang="en-US" sz="2400" b="1" dirty="0">
                <a:latin typeface="Times New Roman" panose="02020603050405020304" pitchFamily="18" charset="0"/>
                <a:ea typeface="+mn-ea"/>
                <a:cs typeface="Times New Roman" panose="02020603050405020304" pitchFamily="18" charset="0"/>
              </a:rPr>
              <a:t>路功率分配器</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31</a:t>
            </a:fld>
            <a:endParaRPr lang="en-US" altLang="zh-CN"/>
          </a:p>
        </p:txBody>
      </p:sp>
    </p:spTree>
    <p:extLst>
      <p:ext uri="{BB962C8B-B14F-4D97-AF65-F5344CB8AC3E}">
        <p14:creationId xmlns:p14="http://schemas.microsoft.com/office/powerpoint/2010/main" val="4116802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914400" y="29308"/>
            <a:ext cx="7793038" cy="1143001"/>
          </a:xfrm>
        </p:spPr>
        <p:txBody>
          <a:bodyPr/>
          <a:lstStyle/>
          <a:p>
            <a:r>
              <a:rPr lang="zh-CN" altLang="en-US" sz="4000" b="1" dirty="0" smtClean="0">
                <a:solidFill>
                  <a:srgbClr val="4A206A"/>
                </a:solidFill>
                <a:latin typeface="微软雅黑" pitchFamily="34" charset="-122"/>
                <a:ea typeface="微软雅黑" pitchFamily="34" charset="-122"/>
              </a:rPr>
              <a:t>偏置电路</a:t>
            </a:r>
          </a:p>
        </p:txBody>
      </p:sp>
      <p:sp>
        <p:nvSpPr>
          <p:cNvPr id="50179" name="Rectangle 3"/>
          <p:cNvSpPr>
            <a:spLocks noGrp="1" noChangeArrowheads="1"/>
          </p:cNvSpPr>
          <p:nvPr>
            <p:ph type="body" idx="1"/>
          </p:nvPr>
        </p:nvSpPr>
        <p:spPr>
          <a:xfrm>
            <a:off x="152400" y="1154724"/>
            <a:ext cx="8820150" cy="5040312"/>
          </a:xfrm>
        </p:spPr>
        <p:txBody>
          <a:bodyPr/>
          <a:lstStyle/>
          <a:p>
            <a:pPr algn="just">
              <a:lnSpc>
                <a:spcPts val="4000"/>
              </a:lnSpc>
              <a:buFont typeface="Wingdings" pitchFamily="2" charset="2"/>
              <a:buNone/>
            </a:pPr>
            <a:r>
              <a:rPr lang="zh-CN" altLang="en-US" sz="2400" b="1" dirty="0" smtClean="0">
                <a:latin typeface="Times New Roman" pitchFamily="18" charset="0"/>
              </a:rPr>
              <a:t>           偏置电路是保障该器件能正常工作的一个重要部分，它担负着供给使晶体管处于正常工作状态的偏置电压和偏置电流。偏置电路设计的好坏直接影响微波晶体管的性能。但是</a:t>
            </a:r>
            <a:r>
              <a:rPr lang="zh-CN" altLang="en-US" sz="2400" b="1" dirty="0" smtClean="0">
                <a:solidFill>
                  <a:schemeClr val="accent2"/>
                </a:solidFill>
                <a:latin typeface="Times New Roman" pitchFamily="18" charset="0"/>
              </a:rPr>
              <a:t>要保证偏置电路的加入不改变原来的微波网络的交流特性。这就要求偏置电路对于微波信号相当于开路</a:t>
            </a:r>
            <a:r>
              <a:rPr lang="zh-CN" altLang="en-US" sz="2400" b="1" dirty="0" smtClean="0">
                <a:latin typeface="Times New Roman" pitchFamily="18" charset="0"/>
              </a:rPr>
              <a:t>。在某一频点上，这一要求很容易达到，一般采用</a:t>
            </a:r>
            <a:r>
              <a:rPr kumimoji="0" lang="el-GR" altLang="zh-CN" sz="2400" b="1" dirty="0" smtClean="0">
                <a:latin typeface="Times New Roman" pitchFamily="18" charset="0"/>
              </a:rPr>
              <a:t>λ</a:t>
            </a:r>
            <a:r>
              <a:rPr lang="zh-CN" altLang="en-US" sz="2400" dirty="0" smtClean="0">
                <a:latin typeface="Times New Roman" pitchFamily="18" charset="0"/>
              </a:rPr>
              <a:t> </a:t>
            </a:r>
            <a:r>
              <a:rPr lang="en-US" altLang="zh-CN" sz="2400" b="1" dirty="0" smtClean="0">
                <a:latin typeface="Times New Roman" pitchFamily="18" charset="0"/>
              </a:rPr>
              <a:t>/4</a:t>
            </a:r>
            <a:r>
              <a:rPr lang="zh-CN" altLang="en-US" sz="2400" b="1" dirty="0" smtClean="0">
                <a:latin typeface="Times New Roman" pitchFamily="18" charset="0"/>
              </a:rPr>
              <a:t>线就可以做到。而要在一个相当宽的频带内满足这一要求，就必须选择一种适当的电路形式。</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32</a:t>
            </a:fld>
            <a:endParaRPr lang="en-US" altLang="zh-CN"/>
          </a:p>
        </p:txBody>
      </p:sp>
    </p:spTree>
    <p:extLst>
      <p:ext uri="{BB962C8B-B14F-4D97-AF65-F5344CB8AC3E}">
        <p14:creationId xmlns:p14="http://schemas.microsoft.com/office/powerpoint/2010/main" val="2856321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5"/>
          <p:cNvSpPr txBox="1">
            <a:spLocks noChangeArrowheads="1"/>
          </p:cNvSpPr>
          <p:nvPr/>
        </p:nvSpPr>
        <p:spPr bwMode="auto">
          <a:xfrm>
            <a:off x="827088" y="333375"/>
            <a:ext cx="6929437" cy="707886"/>
          </a:xfrm>
          <a:prstGeom prst="rect">
            <a:avLst/>
          </a:prstGeom>
          <a:noFill/>
          <a:ln w="9525">
            <a:noFill/>
            <a:miter lim="800000"/>
            <a:headEnd/>
            <a:tailEnd/>
          </a:ln>
        </p:spPr>
        <p:txBody>
          <a:bodyPr>
            <a:spAutoFit/>
          </a:bodyPr>
          <a:lstStyle/>
          <a:p>
            <a:pPr algn="ctr">
              <a:spcBef>
                <a:spcPct val="0"/>
              </a:spcBef>
            </a:pPr>
            <a:r>
              <a:rPr kumimoji="0" lang="en-US" altLang="zh-CN" dirty="0" smtClean="0">
                <a:solidFill>
                  <a:srgbClr val="4A206A"/>
                </a:solidFill>
                <a:latin typeface="黑体" pitchFamily="2" charset="-122"/>
                <a:ea typeface="黑体" pitchFamily="2" charset="-122"/>
              </a:rPr>
              <a:t> </a:t>
            </a:r>
            <a:r>
              <a:rPr kumimoji="0" lang="zh-CN" altLang="en-US" sz="4000" b="1" dirty="0">
                <a:solidFill>
                  <a:srgbClr val="4A206A"/>
                </a:solidFill>
                <a:latin typeface="微软雅黑" pitchFamily="34" charset="-122"/>
                <a:ea typeface="微软雅黑" pitchFamily="34" charset="-122"/>
              </a:rPr>
              <a:t>偏置电路中的分支结构</a:t>
            </a:r>
            <a:endParaRPr kumimoji="0" lang="zh-CN" altLang="en-US" sz="3200" b="1" dirty="0">
              <a:solidFill>
                <a:srgbClr val="4A206A"/>
              </a:solidFill>
              <a:latin typeface="微软雅黑" pitchFamily="34" charset="-122"/>
              <a:ea typeface="微软雅黑" pitchFamily="34" charset="-122"/>
            </a:endParaRPr>
          </a:p>
        </p:txBody>
      </p:sp>
      <p:sp>
        <p:nvSpPr>
          <p:cNvPr id="52227" name="TextBox 15"/>
          <p:cNvSpPr txBox="1">
            <a:spLocks noChangeArrowheads="1"/>
          </p:cNvSpPr>
          <p:nvPr/>
        </p:nvSpPr>
        <p:spPr bwMode="auto">
          <a:xfrm>
            <a:off x="413484" y="1343841"/>
            <a:ext cx="8001000" cy="461665"/>
          </a:xfrm>
          <a:prstGeom prst="rect">
            <a:avLst/>
          </a:prstGeom>
          <a:noFill/>
          <a:ln w="9525">
            <a:noFill/>
            <a:miter lim="800000"/>
            <a:headEnd/>
            <a:tailEnd/>
          </a:ln>
        </p:spPr>
        <p:txBody>
          <a:bodyPr>
            <a:spAutoFit/>
          </a:bodyPr>
          <a:lstStyle/>
          <a:p>
            <a:pPr algn="l">
              <a:spcBef>
                <a:spcPct val="0"/>
              </a:spcBef>
            </a:pPr>
            <a:r>
              <a:rPr kumimoji="0" lang="zh-CN" altLang="en-US" sz="2400" b="1" dirty="0">
                <a:latin typeface="宋体" pitchFamily="2" charset="-122"/>
              </a:rPr>
              <a:t>偏置电路中的交直流分路</a:t>
            </a:r>
          </a:p>
        </p:txBody>
      </p:sp>
      <p:grpSp>
        <p:nvGrpSpPr>
          <p:cNvPr id="52228" name="组合 11"/>
          <p:cNvGrpSpPr>
            <a:grpSpLocks/>
          </p:cNvGrpSpPr>
          <p:nvPr/>
        </p:nvGrpSpPr>
        <p:grpSpPr bwMode="auto">
          <a:xfrm>
            <a:off x="1719263" y="2136775"/>
            <a:ext cx="5586412" cy="1519238"/>
            <a:chOff x="1729409" y="2305879"/>
            <a:chExt cx="5585791" cy="1519559"/>
          </a:xfrm>
        </p:grpSpPr>
        <p:sp>
          <p:nvSpPr>
            <p:cNvPr id="52237" name="矩形 6"/>
            <p:cNvSpPr>
              <a:spLocks noChangeArrowheads="1"/>
            </p:cNvSpPr>
            <p:nvPr/>
          </p:nvSpPr>
          <p:spPr bwMode="auto">
            <a:xfrm>
              <a:off x="2602162" y="3363773"/>
              <a:ext cx="3643338" cy="461665"/>
            </a:xfrm>
            <a:prstGeom prst="rect">
              <a:avLst/>
            </a:prstGeom>
            <a:solidFill>
              <a:srgbClr val="E3DE00"/>
            </a:solidFill>
            <a:ln w="12700" algn="ctr">
              <a:noFill/>
              <a:round/>
              <a:headEnd/>
              <a:tailEnd/>
            </a:ln>
          </p:spPr>
          <p:txBody>
            <a:bodyPr anchor="ctr">
              <a:spAutoFit/>
            </a:bodyPr>
            <a:lstStyle/>
            <a:p>
              <a:pPr algn="l">
                <a:spcBef>
                  <a:spcPct val="0"/>
                </a:spcBef>
                <a:buFontTx/>
                <a:buChar char="•"/>
              </a:pPr>
              <a:endParaRPr kumimoji="0" lang="zh-CN" altLang="en-US" sz="2400"/>
            </a:p>
          </p:txBody>
        </p:sp>
        <p:sp>
          <p:nvSpPr>
            <p:cNvPr id="52238" name="矩形 8"/>
            <p:cNvSpPr>
              <a:spLocks noChangeArrowheads="1"/>
            </p:cNvSpPr>
            <p:nvPr/>
          </p:nvSpPr>
          <p:spPr bwMode="auto">
            <a:xfrm>
              <a:off x="4323522" y="2305879"/>
              <a:ext cx="228600" cy="1182756"/>
            </a:xfrm>
            <a:prstGeom prst="rect">
              <a:avLst/>
            </a:prstGeom>
            <a:solidFill>
              <a:srgbClr val="E3DE00"/>
            </a:solidFill>
            <a:ln w="12700" algn="ctr">
              <a:noFill/>
              <a:round/>
              <a:headEnd/>
              <a:tailEnd/>
            </a:ln>
          </p:spPr>
          <p:txBody>
            <a:bodyPr wrap="none" anchor="ctr">
              <a:spAutoFit/>
            </a:bodyPr>
            <a:lstStyle/>
            <a:p>
              <a:pPr algn="l">
                <a:spcBef>
                  <a:spcPct val="0"/>
                </a:spcBef>
                <a:buFontTx/>
                <a:buChar char="•"/>
              </a:pPr>
              <a:endParaRPr kumimoji="0" lang="zh-CN" altLang="en-US" sz="2400"/>
            </a:p>
          </p:txBody>
        </p:sp>
        <p:sp>
          <p:nvSpPr>
            <p:cNvPr id="52239" name="TextBox 9"/>
            <p:cNvSpPr txBox="1">
              <a:spLocks noChangeArrowheads="1"/>
            </p:cNvSpPr>
            <p:nvPr/>
          </p:nvSpPr>
          <p:spPr bwMode="auto">
            <a:xfrm>
              <a:off x="1729409" y="3329609"/>
              <a:ext cx="576470" cy="461665"/>
            </a:xfrm>
            <a:prstGeom prst="rect">
              <a:avLst/>
            </a:prstGeom>
            <a:noFill/>
            <a:ln w="9525">
              <a:noFill/>
              <a:miter lim="800000"/>
              <a:headEnd/>
              <a:tailEnd/>
            </a:ln>
          </p:spPr>
          <p:txBody>
            <a:bodyPr>
              <a:spAutoFit/>
            </a:bodyPr>
            <a:lstStyle/>
            <a:p>
              <a:pPr algn="l">
                <a:spcBef>
                  <a:spcPct val="0"/>
                </a:spcBef>
              </a:pPr>
              <a:r>
                <a:rPr kumimoji="0" lang="en-US" altLang="zh-CN" sz="2400"/>
                <a:t>IN</a:t>
              </a:r>
              <a:endParaRPr kumimoji="0" lang="zh-CN" altLang="en-US" sz="2400"/>
            </a:p>
          </p:txBody>
        </p:sp>
        <p:sp>
          <p:nvSpPr>
            <p:cNvPr id="52240" name="TextBox 10"/>
            <p:cNvSpPr txBox="1">
              <a:spLocks noChangeArrowheads="1"/>
            </p:cNvSpPr>
            <p:nvPr/>
          </p:nvSpPr>
          <p:spPr bwMode="auto">
            <a:xfrm>
              <a:off x="6443870" y="3362739"/>
              <a:ext cx="871330" cy="461665"/>
            </a:xfrm>
            <a:prstGeom prst="rect">
              <a:avLst/>
            </a:prstGeom>
            <a:noFill/>
            <a:ln w="9525">
              <a:noFill/>
              <a:miter lim="800000"/>
              <a:headEnd/>
              <a:tailEnd/>
            </a:ln>
          </p:spPr>
          <p:txBody>
            <a:bodyPr>
              <a:spAutoFit/>
            </a:bodyPr>
            <a:lstStyle/>
            <a:p>
              <a:pPr algn="l">
                <a:spcBef>
                  <a:spcPct val="0"/>
                </a:spcBef>
              </a:pPr>
              <a:r>
                <a:rPr kumimoji="0" lang="en-US" altLang="zh-CN" sz="2400"/>
                <a:t>OUT</a:t>
              </a:r>
              <a:endParaRPr kumimoji="0" lang="zh-CN" altLang="en-US" sz="2400"/>
            </a:p>
          </p:txBody>
        </p:sp>
      </p:grpSp>
      <p:grpSp>
        <p:nvGrpSpPr>
          <p:cNvPr id="52229" name="组合 20"/>
          <p:cNvGrpSpPr>
            <a:grpSpLocks/>
          </p:cNvGrpSpPr>
          <p:nvPr/>
        </p:nvGrpSpPr>
        <p:grpSpPr bwMode="auto">
          <a:xfrm>
            <a:off x="1731963" y="4475163"/>
            <a:ext cx="5586412" cy="1520825"/>
            <a:chOff x="1732721" y="4475922"/>
            <a:chExt cx="5585791" cy="1519559"/>
          </a:xfrm>
        </p:grpSpPr>
        <p:sp>
          <p:nvSpPr>
            <p:cNvPr id="52230" name="矩形 13"/>
            <p:cNvSpPr>
              <a:spLocks noChangeArrowheads="1"/>
            </p:cNvSpPr>
            <p:nvPr/>
          </p:nvSpPr>
          <p:spPr bwMode="auto">
            <a:xfrm>
              <a:off x="2605474" y="5533816"/>
              <a:ext cx="3643338" cy="461665"/>
            </a:xfrm>
            <a:prstGeom prst="rect">
              <a:avLst/>
            </a:prstGeom>
            <a:solidFill>
              <a:srgbClr val="E3DE00"/>
            </a:solidFill>
            <a:ln w="12700" algn="ctr">
              <a:noFill/>
              <a:round/>
              <a:headEnd/>
              <a:tailEnd/>
            </a:ln>
          </p:spPr>
          <p:txBody>
            <a:bodyPr anchor="ctr">
              <a:spAutoFit/>
            </a:bodyPr>
            <a:lstStyle/>
            <a:p>
              <a:pPr algn="l">
                <a:spcBef>
                  <a:spcPct val="0"/>
                </a:spcBef>
                <a:buFontTx/>
                <a:buChar char="•"/>
              </a:pPr>
              <a:endParaRPr kumimoji="0" lang="zh-CN" altLang="en-US" sz="2400"/>
            </a:p>
          </p:txBody>
        </p:sp>
        <p:sp>
          <p:nvSpPr>
            <p:cNvPr id="52231" name="矩形 14"/>
            <p:cNvSpPr>
              <a:spLocks noChangeArrowheads="1"/>
            </p:cNvSpPr>
            <p:nvPr/>
          </p:nvSpPr>
          <p:spPr bwMode="auto">
            <a:xfrm>
              <a:off x="4326834" y="4475922"/>
              <a:ext cx="228600" cy="1182756"/>
            </a:xfrm>
            <a:prstGeom prst="rect">
              <a:avLst/>
            </a:prstGeom>
            <a:solidFill>
              <a:srgbClr val="E3DE00"/>
            </a:solidFill>
            <a:ln w="12700" algn="ctr">
              <a:noFill/>
              <a:round/>
              <a:headEnd/>
              <a:tailEnd/>
            </a:ln>
          </p:spPr>
          <p:txBody>
            <a:bodyPr wrap="none" anchor="ctr">
              <a:spAutoFit/>
            </a:bodyPr>
            <a:lstStyle/>
            <a:p>
              <a:pPr algn="l">
                <a:spcBef>
                  <a:spcPct val="0"/>
                </a:spcBef>
                <a:buFontTx/>
                <a:buChar char="•"/>
              </a:pPr>
              <a:endParaRPr kumimoji="0" lang="zh-CN" altLang="en-US" sz="2400"/>
            </a:p>
          </p:txBody>
        </p:sp>
        <p:sp>
          <p:nvSpPr>
            <p:cNvPr id="52232" name="TextBox 15"/>
            <p:cNvSpPr txBox="1">
              <a:spLocks noChangeArrowheads="1"/>
            </p:cNvSpPr>
            <p:nvPr/>
          </p:nvSpPr>
          <p:spPr bwMode="auto">
            <a:xfrm>
              <a:off x="1732721" y="5499652"/>
              <a:ext cx="576470" cy="461665"/>
            </a:xfrm>
            <a:prstGeom prst="rect">
              <a:avLst/>
            </a:prstGeom>
            <a:noFill/>
            <a:ln w="9525">
              <a:noFill/>
              <a:miter lim="800000"/>
              <a:headEnd/>
              <a:tailEnd/>
            </a:ln>
          </p:spPr>
          <p:txBody>
            <a:bodyPr>
              <a:spAutoFit/>
            </a:bodyPr>
            <a:lstStyle/>
            <a:p>
              <a:pPr algn="l">
                <a:spcBef>
                  <a:spcPct val="0"/>
                </a:spcBef>
              </a:pPr>
              <a:r>
                <a:rPr kumimoji="0" lang="en-US" altLang="zh-CN" sz="2400"/>
                <a:t>IN</a:t>
              </a:r>
              <a:endParaRPr kumimoji="0" lang="zh-CN" altLang="en-US" sz="2400"/>
            </a:p>
          </p:txBody>
        </p:sp>
        <p:sp>
          <p:nvSpPr>
            <p:cNvPr id="52233" name="TextBox 16"/>
            <p:cNvSpPr txBox="1">
              <a:spLocks noChangeArrowheads="1"/>
            </p:cNvSpPr>
            <p:nvPr/>
          </p:nvSpPr>
          <p:spPr bwMode="auto">
            <a:xfrm>
              <a:off x="6447182" y="5532782"/>
              <a:ext cx="871330" cy="461665"/>
            </a:xfrm>
            <a:prstGeom prst="rect">
              <a:avLst/>
            </a:prstGeom>
            <a:noFill/>
            <a:ln w="9525">
              <a:noFill/>
              <a:miter lim="800000"/>
              <a:headEnd/>
              <a:tailEnd/>
            </a:ln>
          </p:spPr>
          <p:txBody>
            <a:bodyPr>
              <a:spAutoFit/>
            </a:bodyPr>
            <a:lstStyle/>
            <a:p>
              <a:pPr algn="l">
                <a:spcBef>
                  <a:spcPct val="0"/>
                </a:spcBef>
              </a:pPr>
              <a:r>
                <a:rPr kumimoji="0" lang="en-US" altLang="zh-CN" sz="2400"/>
                <a:t>OUT</a:t>
              </a:r>
              <a:endParaRPr kumimoji="0" lang="zh-CN" altLang="en-US" sz="2400"/>
            </a:p>
          </p:txBody>
        </p:sp>
        <p:sp>
          <p:nvSpPr>
            <p:cNvPr id="52234" name="矩形 17"/>
            <p:cNvSpPr>
              <a:spLocks noChangeArrowheads="1"/>
            </p:cNvSpPr>
            <p:nvPr/>
          </p:nvSpPr>
          <p:spPr bwMode="auto">
            <a:xfrm>
              <a:off x="3747052" y="4780722"/>
              <a:ext cx="765313" cy="188843"/>
            </a:xfrm>
            <a:prstGeom prst="rect">
              <a:avLst/>
            </a:prstGeom>
            <a:solidFill>
              <a:srgbClr val="E3DE00"/>
            </a:solidFill>
            <a:ln w="12700" algn="ctr">
              <a:noFill/>
              <a:round/>
              <a:headEnd/>
              <a:tailEnd/>
            </a:ln>
          </p:spPr>
          <p:txBody>
            <a:bodyPr wrap="none" anchor="ctr">
              <a:spAutoFit/>
            </a:bodyPr>
            <a:lstStyle/>
            <a:p>
              <a:pPr algn="l">
                <a:spcBef>
                  <a:spcPct val="0"/>
                </a:spcBef>
                <a:buFontTx/>
                <a:buChar char="•"/>
              </a:pPr>
              <a:endParaRPr kumimoji="0" lang="zh-CN" altLang="en-US" sz="2400"/>
            </a:p>
          </p:txBody>
        </p:sp>
        <p:sp>
          <p:nvSpPr>
            <p:cNvPr id="52235" name="TextBox 18"/>
            <p:cNvSpPr txBox="1">
              <a:spLocks noChangeArrowheads="1"/>
            </p:cNvSpPr>
            <p:nvPr/>
          </p:nvSpPr>
          <p:spPr bwMode="auto">
            <a:xfrm>
              <a:off x="4601818" y="5029200"/>
              <a:ext cx="755374" cy="461665"/>
            </a:xfrm>
            <a:prstGeom prst="rect">
              <a:avLst/>
            </a:prstGeom>
            <a:noFill/>
            <a:ln w="9525">
              <a:noFill/>
              <a:miter lim="800000"/>
              <a:headEnd/>
              <a:tailEnd/>
            </a:ln>
          </p:spPr>
          <p:txBody>
            <a:bodyPr>
              <a:spAutoFit/>
            </a:bodyPr>
            <a:lstStyle/>
            <a:p>
              <a:pPr algn="l">
                <a:spcBef>
                  <a:spcPct val="0"/>
                </a:spcBef>
              </a:pPr>
              <a:r>
                <a:rPr kumimoji="0" lang="el-GR" altLang="zh-CN" sz="2400">
                  <a:cs typeface="Times New Roman" pitchFamily="18" charset="0"/>
                </a:rPr>
                <a:t>λ</a:t>
              </a:r>
              <a:r>
                <a:rPr kumimoji="0" lang="en-US" altLang="zh-CN" sz="2400">
                  <a:cs typeface="Times New Roman" pitchFamily="18" charset="0"/>
                </a:rPr>
                <a:t>/4</a:t>
              </a:r>
              <a:endParaRPr kumimoji="0" lang="zh-CN" altLang="en-US" sz="2400"/>
            </a:p>
          </p:txBody>
        </p:sp>
        <p:sp>
          <p:nvSpPr>
            <p:cNvPr id="52236" name="TextBox 19"/>
            <p:cNvSpPr txBox="1">
              <a:spLocks noChangeArrowheads="1"/>
            </p:cNvSpPr>
            <p:nvPr/>
          </p:nvSpPr>
          <p:spPr bwMode="auto">
            <a:xfrm>
              <a:off x="3730487" y="4853609"/>
              <a:ext cx="755374" cy="461665"/>
            </a:xfrm>
            <a:prstGeom prst="rect">
              <a:avLst/>
            </a:prstGeom>
            <a:noFill/>
            <a:ln w="9525">
              <a:noFill/>
              <a:miter lim="800000"/>
              <a:headEnd/>
              <a:tailEnd/>
            </a:ln>
          </p:spPr>
          <p:txBody>
            <a:bodyPr>
              <a:spAutoFit/>
            </a:bodyPr>
            <a:lstStyle/>
            <a:p>
              <a:pPr algn="l">
                <a:spcBef>
                  <a:spcPct val="0"/>
                </a:spcBef>
              </a:pPr>
              <a:r>
                <a:rPr kumimoji="0" lang="el-GR" altLang="zh-CN" sz="2400">
                  <a:cs typeface="Times New Roman" pitchFamily="18" charset="0"/>
                </a:rPr>
                <a:t>λ</a:t>
              </a:r>
              <a:r>
                <a:rPr kumimoji="0" lang="en-US" altLang="zh-CN" sz="2400">
                  <a:cs typeface="Times New Roman" pitchFamily="18" charset="0"/>
                </a:rPr>
                <a:t>/4</a:t>
              </a:r>
              <a:endParaRPr kumimoji="0" lang="zh-CN" altLang="en-US" sz="2400"/>
            </a:p>
          </p:txBody>
        </p:sp>
      </p:grpSp>
      <p:sp>
        <p:nvSpPr>
          <p:cNvPr id="2" name="灯片编号占位符 1"/>
          <p:cNvSpPr>
            <a:spLocks noGrp="1"/>
          </p:cNvSpPr>
          <p:nvPr>
            <p:ph type="sldNum" sz="quarter" idx="12"/>
          </p:nvPr>
        </p:nvSpPr>
        <p:spPr/>
        <p:txBody>
          <a:bodyPr/>
          <a:lstStyle/>
          <a:p>
            <a:fld id="{B7AA7112-0BF1-44DC-87EB-2D1C7339536E}" type="slidenum">
              <a:rPr lang="en-US" altLang="zh-CN" smtClean="0"/>
              <a:pPr/>
              <a:t>33</a:t>
            </a:fld>
            <a:endParaRPr lang="en-US" altLang="zh-CN"/>
          </a:p>
        </p:txBody>
      </p:sp>
    </p:spTree>
    <p:extLst>
      <p:ext uri="{BB962C8B-B14F-4D97-AF65-F5344CB8AC3E}">
        <p14:creationId xmlns:p14="http://schemas.microsoft.com/office/powerpoint/2010/main" val="290211975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1" descr="DSC01456.JPG"/>
          <p:cNvPicPr>
            <a:picLocks noChangeAspect="1"/>
          </p:cNvPicPr>
          <p:nvPr/>
        </p:nvPicPr>
        <p:blipFill>
          <a:blip r:embed="rId2" cstate="print"/>
          <a:srcRect l="8594" t="17708" r="3123" b="15623"/>
          <a:stretch>
            <a:fillRect/>
          </a:stretch>
        </p:blipFill>
        <p:spPr bwMode="auto">
          <a:xfrm>
            <a:off x="428625" y="1500188"/>
            <a:ext cx="8072438" cy="457200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34</a:t>
            </a:fld>
            <a:endParaRPr lang="en-US" altLang="zh-CN"/>
          </a:p>
        </p:txBody>
      </p:sp>
    </p:spTree>
    <p:extLst>
      <p:ext uri="{BB962C8B-B14F-4D97-AF65-F5344CB8AC3E}">
        <p14:creationId xmlns:p14="http://schemas.microsoft.com/office/powerpoint/2010/main" val="16132426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15"/>
          <p:cNvSpPr txBox="1">
            <a:spLocks noChangeArrowheads="1"/>
          </p:cNvSpPr>
          <p:nvPr/>
        </p:nvSpPr>
        <p:spPr bwMode="auto">
          <a:xfrm>
            <a:off x="990600" y="272466"/>
            <a:ext cx="6929437" cy="707886"/>
          </a:xfrm>
          <a:prstGeom prst="rect">
            <a:avLst/>
          </a:prstGeom>
          <a:noFill/>
          <a:ln w="9525">
            <a:noFill/>
            <a:miter lim="800000"/>
            <a:headEnd/>
            <a:tailEnd/>
          </a:ln>
        </p:spPr>
        <p:txBody>
          <a:bodyPr>
            <a:spAutoFit/>
          </a:bodyPr>
          <a:lstStyle/>
          <a:p>
            <a:pPr algn="ctr">
              <a:spcBef>
                <a:spcPct val="0"/>
              </a:spcBef>
            </a:pPr>
            <a:r>
              <a:rPr kumimoji="0" lang="zh-CN" altLang="en-US" sz="4000" b="1" dirty="0">
                <a:solidFill>
                  <a:srgbClr val="4A206A"/>
                </a:solidFill>
                <a:latin typeface="微软雅黑" pitchFamily="34" charset="-122"/>
                <a:ea typeface="微软雅黑" pitchFamily="34" charset="-122"/>
              </a:rPr>
              <a:t>一种常用偏置扼流电路结构</a:t>
            </a:r>
          </a:p>
        </p:txBody>
      </p:sp>
      <p:pic>
        <p:nvPicPr>
          <p:cNvPr id="55299" name="Picture 3"/>
          <p:cNvPicPr>
            <a:picLocks noChangeAspect="1" noChangeArrowheads="1"/>
          </p:cNvPicPr>
          <p:nvPr/>
        </p:nvPicPr>
        <p:blipFill>
          <a:blip r:embed="rId2" cstate="print"/>
          <a:srcRect/>
          <a:stretch>
            <a:fillRect/>
          </a:stretch>
        </p:blipFill>
        <p:spPr bwMode="auto">
          <a:xfrm>
            <a:off x="460375" y="1812925"/>
            <a:ext cx="8221663" cy="4784725"/>
          </a:xfrm>
          <a:prstGeom prst="rect">
            <a:avLst/>
          </a:prstGeom>
          <a:noFill/>
          <a:ln w="12700" algn="ctr">
            <a:noFill/>
            <a:miter lim="800000"/>
            <a:headEnd/>
            <a:tailEnd/>
          </a:ln>
        </p:spPr>
      </p:pic>
      <p:sp>
        <p:nvSpPr>
          <p:cNvPr id="55300" name="Rectangle 4"/>
          <p:cNvSpPr>
            <a:spLocks noChangeArrowheads="1"/>
          </p:cNvSpPr>
          <p:nvPr/>
        </p:nvSpPr>
        <p:spPr bwMode="auto">
          <a:xfrm>
            <a:off x="528638" y="1341438"/>
            <a:ext cx="8615362" cy="457200"/>
          </a:xfrm>
          <a:prstGeom prst="rect">
            <a:avLst/>
          </a:prstGeom>
          <a:noFill/>
          <a:ln w="9525" algn="ctr">
            <a:noFill/>
            <a:miter lim="800000"/>
            <a:headEnd/>
            <a:tailEnd type="none" w="med" len="lg"/>
          </a:ln>
        </p:spPr>
        <p:txBody>
          <a:bodyPr wrap="none">
            <a:spAutoFit/>
          </a:bodyPr>
          <a:lstStyle/>
          <a:p>
            <a:r>
              <a:rPr lang="zh-CN" altLang="en-US" sz="2400" dirty="0">
                <a:solidFill>
                  <a:srgbClr val="CC00FF"/>
                </a:solidFill>
              </a:rPr>
              <a:t>扇形偏置电路是由扇形微带传输线和</a:t>
            </a:r>
            <a:r>
              <a:rPr lang="en-US" altLang="zh-CN" sz="2400" dirty="0">
                <a:solidFill>
                  <a:srgbClr val="CC00FF"/>
                </a:solidFill>
              </a:rPr>
              <a:t>1/4 </a:t>
            </a:r>
            <a:r>
              <a:rPr kumimoji="0" lang="el-GR" altLang="zh-CN" sz="2400" dirty="0">
                <a:solidFill>
                  <a:srgbClr val="CC00FF"/>
                </a:solidFill>
              </a:rPr>
              <a:t>λ</a:t>
            </a:r>
            <a:r>
              <a:rPr lang="zh-CN" altLang="en-US" sz="2400" dirty="0">
                <a:solidFill>
                  <a:srgbClr val="CC00FF"/>
                </a:solidFill>
              </a:rPr>
              <a:t>高阻传输线组成的。</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35</a:t>
            </a:fld>
            <a:endParaRPr lang="en-US" altLang="zh-CN"/>
          </a:p>
        </p:txBody>
      </p:sp>
    </p:spTree>
    <p:extLst>
      <p:ext uri="{BB962C8B-B14F-4D97-AF65-F5344CB8AC3E}">
        <p14:creationId xmlns:p14="http://schemas.microsoft.com/office/powerpoint/2010/main" val="2578270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265113" y="992188"/>
            <a:ext cx="5132388" cy="4656137"/>
          </a:xfrm>
          <a:prstGeom prst="rect">
            <a:avLst/>
          </a:prstGeom>
          <a:noFill/>
          <a:ln w="12700" algn="ctr">
            <a:noFill/>
            <a:miter lim="800000"/>
            <a:headEnd/>
            <a:tailEnd/>
          </a:ln>
        </p:spPr>
      </p:pic>
      <p:pic>
        <p:nvPicPr>
          <p:cNvPr id="430083" name="Picture 3"/>
          <p:cNvPicPr>
            <a:picLocks noChangeAspect="1" noChangeArrowheads="1"/>
          </p:cNvPicPr>
          <p:nvPr/>
        </p:nvPicPr>
        <p:blipFill>
          <a:blip r:embed="rId3" cstate="print"/>
          <a:srcRect/>
          <a:stretch>
            <a:fillRect/>
          </a:stretch>
        </p:blipFill>
        <p:spPr bwMode="auto">
          <a:xfrm>
            <a:off x="3313113" y="1484313"/>
            <a:ext cx="5830887" cy="3844925"/>
          </a:xfrm>
          <a:prstGeom prst="rect">
            <a:avLst/>
          </a:prstGeom>
          <a:noFill/>
          <a:ln w="12700" algn="ctr">
            <a:noFill/>
            <a:miter lim="800000"/>
            <a:headEnd/>
            <a:tailEnd/>
          </a:ln>
        </p:spPr>
      </p:pic>
      <p:pic>
        <p:nvPicPr>
          <p:cNvPr id="430084" name="Picture 9"/>
          <p:cNvPicPr>
            <a:picLocks noChangeAspect="1" noChangeArrowheads="1"/>
          </p:cNvPicPr>
          <p:nvPr/>
        </p:nvPicPr>
        <p:blipFill>
          <a:blip r:embed="rId4" cstate="print"/>
          <a:srcRect/>
          <a:stretch>
            <a:fillRect/>
          </a:stretch>
        </p:blipFill>
        <p:spPr bwMode="auto">
          <a:xfrm>
            <a:off x="3563938" y="1484313"/>
            <a:ext cx="5832475" cy="3844925"/>
          </a:xfrm>
          <a:prstGeom prst="rect">
            <a:avLst/>
          </a:prstGeom>
          <a:noFill/>
          <a:ln w="12700" algn="ctr">
            <a:noFill/>
            <a:miter lim="800000"/>
            <a:headEnd/>
            <a:tailEnd/>
          </a:ln>
        </p:spPr>
      </p:pic>
      <p:pic>
        <p:nvPicPr>
          <p:cNvPr id="430085" name="Picture 10"/>
          <p:cNvPicPr>
            <a:picLocks noChangeAspect="1" noChangeArrowheads="1"/>
          </p:cNvPicPr>
          <p:nvPr/>
        </p:nvPicPr>
        <p:blipFill>
          <a:blip r:embed="rId5" cstate="print"/>
          <a:srcRect/>
          <a:stretch>
            <a:fillRect/>
          </a:stretch>
        </p:blipFill>
        <p:spPr bwMode="auto">
          <a:xfrm>
            <a:off x="3311525" y="1268413"/>
            <a:ext cx="5832475" cy="3844925"/>
          </a:xfrm>
          <a:prstGeom prst="rect">
            <a:avLst/>
          </a:prstGeom>
          <a:noFill/>
          <a:ln w="12700" algn="ctr">
            <a:noFill/>
            <a:miter lim="800000"/>
            <a:headEnd/>
            <a:tailEnd/>
          </a:ln>
        </p:spPr>
      </p:pic>
      <p:sp>
        <p:nvSpPr>
          <p:cNvPr id="56326" name="TextBox 12"/>
          <p:cNvSpPr txBox="1">
            <a:spLocks noChangeArrowheads="1"/>
          </p:cNvSpPr>
          <p:nvPr/>
        </p:nvSpPr>
        <p:spPr bwMode="auto">
          <a:xfrm>
            <a:off x="3851275" y="5373688"/>
            <a:ext cx="4987925" cy="968663"/>
          </a:xfrm>
          <a:prstGeom prst="rect">
            <a:avLst/>
          </a:prstGeom>
          <a:noFill/>
          <a:ln w="9525">
            <a:noFill/>
            <a:miter lim="800000"/>
            <a:headEnd/>
            <a:tailEnd/>
          </a:ln>
        </p:spPr>
        <p:txBody>
          <a:bodyPr wrap="square">
            <a:spAutoFit/>
          </a:bodyPr>
          <a:lstStyle/>
          <a:p>
            <a:pPr algn="l">
              <a:lnSpc>
                <a:spcPts val="3600"/>
              </a:lnSpc>
              <a:spcBef>
                <a:spcPct val="0"/>
              </a:spcBef>
            </a:pPr>
            <a:r>
              <a:rPr kumimoji="0" lang="zh-CN" altLang="en-US" sz="2400" dirty="0">
                <a:latin typeface="Times New Roman" panose="02020603050405020304" pitchFamily="18" charset="0"/>
                <a:cs typeface="Times New Roman" panose="02020603050405020304" pitchFamily="18" charset="0"/>
              </a:rPr>
              <a:t>短截线分别为角宽</a:t>
            </a:r>
            <a:r>
              <a:rPr kumimoji="0" lang="en-US" altLang="zh-CN" sz="2400" dirty="0">
                <a:latin typeface="Times New Roman" panose="02020603050405020304" pitchFamily="18" charset="0"/>
                <a:cs typeface="Times New Roman" panose="02020603050405020304" pitchFamily="18" charset="0"/>
              </a:rPr>
              <a:t>66.5°</a:t>
            </a:r>
            <a:r>
              <a:rPr kumimoji="0" lang="zh-CN" altLang="en-US" sz="2400" dirty="0">
                <a:latin typeface="Times New Roman" panose="02020603050405020304" pitchFamily="18" charset="0"/>
                <a:cs typeface="Times New Roman" panose="02020603050405020304" pitchFamily="18" charset="0"/>
              </a:rPr>
              <a:t>、</a:t>
            </a:r>
            <a:r>
              <a:rPr kumimoji="0" lang="en-US" altLang="zh-CN" sz="2400" dirty="0">
                <a:latin typeface="Times New Roman" panose="02020603050405020304" pitchFamily="18" charset="0"/>
                <a:cs typeface="Times New Roman" panose="02020603050405020304" pitchFamily="18" charset="0"/>
              </a:rPr>
              <a:t>22.5°</a:t>
            </a:r>
            <a:r>
              <a:rPr kumimoji="0" lang="zh-CN" altLang="en-US" sz="2400" dirty="0">
                <a:latin typeface="Times New Roman" panose="02020603050405020304" pitchFamily="18" charset="0"/>
                <a:cs typeface="Times New Roman" panose="02020603050405020304" pitchFamily="18" charset="0"/>
              </a:rPr>
              <a:t>、扇面和</a:t>
            </a:r>
            <a:r>
              <a:rPr kumimoji="0" lang="el-GR" altLang="zh-CN" sz="2400" dirty="0">
                <a:latin typeface="Times New Roman" panose="02020603050405020304" pitchFamily="18" charset="0"/>
                <a:cs typeface="Times New Roman" panose="02020603050405020304" pitchFamily="18" charset="0"/>
              </a:rPr>
              <a:t>λ</a:t>
            </a:r>
            <a:r>
              <a:rPr kumimoji="0" lang="en-US" altLang="zh-CN" sz="2400" dirty="0">
                <a:latin typeface="Times New Roman" panose="02020603050405020304" pitchFamily="18" charset="0"/>
                <a:cs typeface="Times New Roman" panose="02020603050405020304" pitchFamily="18" charset="0"/>
              </a:rPr>
              <a:t>/4</a:t>
            </a:r>
            <a:r>
              <a:rPr kumimoji="0" lang="zh-CN" altLang="en-US" sz="2400" dirty="0">
                <a:latin typeface="Times New Roman" panose="02020603050405020304" pitchFamily="18" charset="0"/>
                <a:cs typeface="Times New Roman" panose="02020603050405020304" pitchFamily="18" charset="0"/>
              </a:rPr>
              <a:t>时微带的</a:t>
            </a:r>
            <a:r>
              <a:rPr kumimoji="0" lang="en-US" altLang="zh-CN" sz="2400" dirty="0">
                <a:latin typeface="Times New Roman" panose="02020603050405020304" pitchFamily="18" charset="0"/>
                <a:cs typeface="Times New Roman" panose="02020603050405020304" pitchFamily="18" charset="0"/>
              </a:rPr>
              <a:t>S21</a:t>
            </a:r>
            <a:r>
              <a:rPr kumimoji="0" lang="zh-CN" altLang="en-US" sz="2400" dirty="0">
                <a:latin typeface="Times New Roman" panose="02020603050405020304" pitchFamily="18" charset="0"/>
                <a:cs typeface="Times New Roman" panose="02020603050405020304" pitchFamily="18" charset="0"/>
              </a:rPr>
              <a:t>和</a:t>
            </a:r>
            <a:r>
              <a:rPr kumimoji="0" lang="en-US" altLang="zh-CN" sz="2400" dirty="0">
                <a:latin typeface="Times New Roman" panose="02020603050405020304" pitchFamily="18" charset="0"/>
                <a:cs typeface="Times New Roman" panose="02020603050405020304" pitchFamily="18" charset="0"/>
              </a:rPr>
              <a:t>S11</a:t>
            </a:r>
            <a:endParaRPr kumimoji="0" lang="zh-CN" altLang="en-US" sz="2400" dirty="0">
              <a:latin typeface="Times New Roman" panose="02020603050405020304" pitchFamily="18" charset="0"/>
              <a:cs typeface="Times New Roman" panose="02020603050405020304" pitchFamily="18" charset="0"/>
            </a:endParaRPr>
          </a:p>
        </p:txBody>
      </p:sp>
      <p:sp>
        <p:nvSpPr>
          <p:cNvPr id="56327" name="TextBox 13"/>
          <p:cNvSpPr txBox="1">
            <a:spLocks noChangeArrowheads="1"/>
          </p:cNvSpPr>
          <p:nvPr/>
        </p:nvSpPr>
        <p:spPr bwMode="auto">
          <a:xfrm>
            <a:off x="161925" y="5410200"/>
            <a:ext cx="3505200" cy="966996"/>
          </a:xfrm>
          <a:prstGeom prst="rect">
            <a:avLst/>
          </a:prstGeom>
          <a:noFill/>
          <a:ln w="9525">
            <a:noFill/>
            <a:miter lim="800000"/>
            <a:headEnd/>
            <a:tailEnd/>
          </a:ln>
        </p:spPr>
        <p:txBody>
          <a:bodyPr>
            <a:spAutoFit/>
          </a:bodyPr>
          <a:lstStyle/>
          <a:p>
            <a:pPr>
              <a:lnSpc>
                <a:spcPts val="3600"/>
              </a:lnSpc>
              <a:spcBef>
                <a:spcPct val="0"/>
              </a:spcBef>
            </a:pPr>
            <a:r>
              <a:rPr lang="zh-CN" altLang="en-US" sz="2400" dirty="0">
                <a:latin typeface="Times New Roman" panose="02020603050405020304" pitchFamily="18" charset="0"/>
                <a:cs typeface="Times New Roman" panose="02020603050405020304" pitchFamily="18" charset="0"/>
              </a:rPr>
              <a:t>短截线为角宽</a:t>
            </a:r>
            <a:r>
              <a:rPr lang="en-US" altLang="zh-CN" sz="2400" dirty="0">
                <a:latin typeface="Times New Roman" panose="02020603050405020304" pitchFamily="18" charset="0"/>
                <a:cs typeface="Times New Roman" panose="02020603050405020304" pitchFamily="18" charset="0"/>
              </a:rPr>
              <a:t>22.5°</a:t>
            </a:r>
            <a:r>
              <a:rPr lang="zh-CN" altLang="en-US" sz="2400" dirty="0">
                <a:latin typeface="Times New Roman" panose="02020603050405020304" pitchFamily="18" charset="0"/>
                <a:cs typeface="Times New Roman" panose="02020603050405020304" pitchFamily="18" charset="0"/>
              </a:rPr>
              <a:t>扇面的输入阻抗。</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36</a:t>
            </a:fld>
            <a:endParaRPr lang="en-US" altLang="zh-CN"/>
          </a:p>
        </p:txBody>
      </p:sp>
    </p:spTree>
    <p:extLst>
      <p:ext uri="{BB962C8B-B14F-4D97-AF65-F5344CB8AC3E}">
        <p14:creationId xmlns:p14="http://schemas.microsoft.com/office/powerpoint/2010/main" val="1290495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085"/>
                                        </p:tgtEl>
                                        <p:attrNameLst>
                                          <p:attrName>style.visibility</p:attrName>
                                        </p:attrNameLst>
                                      </p:cBhvr>
                                      <p:to>
                                        <p:strVal val="visible"/>
                                      </p:to>
                                    </p:set>
                                    <p:animEffect transition="in" filter="blinds(horizontal)">
                                      <p:cBhvr>
                                        <p:cTn id="7" dur="1000"/>
                                        <p:tgtEl>
                                          <p:spTgt spid="4300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1000"/>
                                        <p:tgtEl>
                                          <p:spTgt spid="430085"/>
                                        </p:tgtEl>
                                      </p:cBhvr>
                                    </p:animEffect>
                                    <p:set>
                                      <p:cBhvr>
                                        <p:cTn id="12" dur="1" fill="hold">
                                          <p:stCondLst>
                                            <p:cond delay="999"/>
                                          </p:stCondLst>
                                        </p:cTn>
                                        <p:tgtEl>
                                          <p:spTgt spid="43008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0084"/>
                                        </p:tgtEl>
                                        <p:attrNameLst>
                                          <p:attrName>style.visibility</p:attrName>
                                        </p:attrNameLst>
                                      </p:cBhvr>
                                      <p:to>
                                        <p:strVal val="visible"/>
                                      </p:to>
                                    </p:set>
                                    <p:animEffect transition="in" filter="blinds(horizontal)">
                                      <p:cBhvr>
                                        <p:cTn id="17" dur="1000"/>
                                        <p:tgtEl>
                                          <p:spTgt spid="4300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1000"/>
                                        <p:tgtEl>
                                          <p:spTgt spid="430084"/>
                                        </p:tgtEl>
                                      </p:cBhvr>
                                    </p:animEffect>
                                    <p:set>
                                      <p:cBhvr>
                                        <p:cTn id="22" dur="1" fill="hold">
                                          <p:stCondLst>
                                            <p:cond delay="999"/>
                                          </p:stCondLst>
                                        </p:cTn>
                                        <p:tgtEl>
                                          <p:spTgt spid="43008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0083"/>
                                        </p:tgtEl>
                                        <p:attrNameLst>
                                          <p:attrName>style.visibility</p:attrName>
                                        </p:attrNameLst>
                                      </p:cBhvr>
                                      <p:to>
                                        <p:strVal val="visible"/>
                                      </p:to>
                                    </p:set>
                                    <p:animEffect transition="in" filter="blinds(horizontal)">
                                      <p:cBhvr>
                                        <p:cTn id="27" dur="1000"/>
                                        <p:tgtEl>
                                          <p:spTgt spid="43008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430083"/>
                                        </p:tgtEl>
                                      </p:cBhvr>
                                    </p:animEffect>
                                    <p:set>
                                      <p:cBhvr>
                                        <p:cTn id="32" dur="1" fill="hold">
                                          <p:stCondLst>
                                            <p:cond delay="499"/>
                                          </p:stCondLst>
                                        </p:cTn>
                                        <p:tgtEl>
                                          <p:spTgt spid="4300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2" cstate="print"/>
          <a:srcRect/>
          <a:stretch>
            <a:fillRect/>
          </a:stretch>
        </p:blipFill>
        <p:spPr bwMode="auto">
          <a:xfrm>
            <a:off x="3786188" y="1928813"/>
            <a:ext cx="4738687" cy="3651250"/>
          </a:xfrm>
          <a:prstGeom prst="rect">
            <a:avLst/>
          </a:prstGeom>
          <a:noFill/>
          <a:ln w="12700" algn="ctr">
            <a:noFill/>
            <a:miter lim="800000"/>
            <a:headEnd/>
            <a:tailEnd/>
          </a:ln>
        </p:spPr>
      </p:pic>
      <p:sp>
        <p:nvSpPr>
          <p:cNvPr id="57347" name="TextBox 13"/>
          <p:cNvSpPr txBox="1">
            <a:spLocks noChangeArrowheads="1"/>
          </p:cNvSpPr>
          <p:nvPr/>
        </p:nvSpPr>
        <p:spPr bwMode="auto">
          <a:xfrm>
            <a:off x="428625" y="1285875"/>
            <a:ext cx="3505200" cy="400110"/>
          </a:xfrm>
          <a:prstGeom prst="rect">
            <a:avLst/>
          </a:prstGeom>
          <a:noFill/>
          <a:ln w="9525">
            <a:noFill/>
            <a:miter lim="800000"/>
            <a:headEnd/>
            <a:tailEnd/>
          </a:ln>
        </p:spPr>
        <p:txBody>
          <a:bodyPr>
            <a:spAutoFit/>
          </a:bodyPr>
          <a:lstStyle/>
          <a:p>
            <a:pPr algn="l">
              <a:spcBef>
                <a:spcPct val="0"/>
              </a:spcBef>
              <a:buFontTx/>
              <a:buChar char="•"/>
            </a:pPr>
            <a:r>
              <a:rPr kumimoji="0" lang="zh-CN" altLang="en-US" sz="2000" b="1" dirty="0"/>
              <a:t>多节</a:t>
            </a:r>
          </a:p>
        </p:txBody>
      </p:sp>
      <p:sp>
        <p:nvSpPr>
          <p:cNvPr id="57348" name="TextBox 9"/>
          <p:cNvSpPr txBox="1">
            <a:spLocks noChangeArrowheads="1"/>
          </p:cNvSpPr>
          <p:nvPr/>
        </p:nvSpPr>
        <p:spPr bwMode="auto">
          <a:xfrm>
            <a:off x="1428750" y="5467350"/>
            <a:ext cx="7286625" cy="461963"/>
          </a:xfrm>
          <a:prstGeom prst="rect">
            <a:avLst/>
          </a:prstGeom>
          <a:noFill/>
          <a:ln w="9525">
            <a:noFill/>
            <a:miter lim="800000"/>
            <a:headEnd/>
            <a:tailEnd/>
          </a:ln>
        </p:spPr>
        <p:txBody>
          <a:bodyPr>
            <a:spAutoFit/>
          </a:bodyPr>
          <a:lstStyle/>
          <a:p>
            <a:pPr algn="l">
              <a:spcBef>
                <a:spcPct val="0"/>
              </a:spcBef>
              <a:buFontTx/>
              <a:buChar char="•"/>
            </a:pPr>
            <a:r>
              <a:rPr kumimoji="0" lang="zh-CN" altLang="en-US" sz="2400"/>
              <a:t>基片</a:t>
            </a:r>
            <a:r>
              <a:rPr kumimoji="0" lang="en-US" altLang="zh-CN" sz="2400"/>
              <a:t>RT/D 6010, </a:t>
            </a:r>
            <a:r>
              <a:rPr kumimoji="0" lang="zh-CN" altLang="en-US" sz="2400"/>
              <a:t>相对介电常数</a:t>
            </a:r>
            <a:r>
              <a:rPr kumimoji="0" lang="en-US" altLang="zh-CN" sz="2400"/>
              <a:t>10.8, </a:t>
            </a:r>
            <a:r>
              <a:rPr kumimoji="0" lang="zh-CN" altLang="en-US" sz="2400"/>
              <a:t>厚度</a:t>
            </a:r>
            <a:r>
              <a:rPr kumimoji="0" lang="en-US" altLang="zh-CN" sz="2400"/>
              <a:t>1.27mm</a:t>
            </a:r>
            <a:endParaRPr kumimoji="0" lang="zh-CN" altLang="en-US" sz="2400"/>
          </a:p>
        </p:txBody>
      </p:sp>
      <p:pic>
        <p:nvPicPr>
          <p:cNvPr id="57349" name="图片 10" descr="未命名.bmp"/>
          <p:cNvPicPr>
            <a:picLocks noChangeAspect="1"/>
          </p:cNvPicPr>
          <p:nvPr/>
        </p:nvPicPr>
        <p:blipFill>
          <a:blip r:embed="rId3" cstate="print"/>
          <a:srcRect/>
          <a:stretch>
            <a:fillRect/>
          </a:stretch>
        </p:blipFill>
        <p:spPr bwMode="auto">
          <a:xfrm>
            <a:off x="357188" y="1765300"/>
            <a:ext cx="3306762" cy="364331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37</a:t>
            </a:fld>
            <a:endParaRPr lang="en-US" altLang="zh-CN"/>
          </a:p>
        </p:txBody>
      </p:sp>
    </p:spTree>
    <p:extLst>
      <p:ext uri="{BB962C8B-B14F-4D97-AF65-F5344CB8AC3E}">
        <p14:creationId xmlns:p14="http://schemas.microsoft.com/office/powerpoint/2010/main" val="349887237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7AA7112-0BF1-44DC-87EB-2D1C7339536E}" type="slidenum">
              <a:rPr lang="en-US" altLang="zh-CN" smtClean="0"/>
              <a:pPr/>
              <a:t>38</a:t>
            </a:fld>
            <a:endParaRPr lang="en-US" altLang="zh-CN"/>
          </a:p>
        </p:txBody>
      </p:sp>
      <p:pic>
        <p:nvPicPr>
          <p:cNvPr id="3" name="图片 2"/>
          <p:cNvPicPr>
            <a:picLocks noChangeAspect="1"/>
          </p:cNvPicPr>
          <p:nvPr/>
        </p:nvPicPr>
        <p:blipFill>
          <a:blip r:embed="rId2"/>
          <a:stretch>
            <a:fillRect/>
          </a:stretch>
        </p:blipFill>
        <p:spPr>
          <a:xfrm>
            <a:off x="616194" y="1905000"/>
            <a:ext cx="8105775" cy="4077484"/>
          </a:xfrm>
          <a:prstGeom prst="rect">
            <a:avLst/>
          </a:prstGeom>
        </p:spPr>
      </p:pic>
      <p:sp>
        <p:nvSpPr>
          <p:cNvPr id="4" name="文本框 3"/>
          <p:cNvSpPr txBox="1"/>
          <p:nvPr/>
        </p:nvSpPr>
        <p:spPr>
          <a:xfrm>
            <a:off x="3810000" y="457200"/>
            <a:ext cx="4572000" cy="707886"/>
          </a:xfrm>
          <a:prstGeom prst="rect">
            <a:avLst/>
          </a:prstGeom>
          <a:noFill/>
        </p:spPr>
        <p:txBody>
          <a:bodyPr wrap="square" rtlCol="0">
            <a:spAutoFit/>
          </a:bodyPr>
          <a:lstStyle/>
          <a:p>
            <a:r>
              <a:rPr lang="zh-CN" altLang="en-US" sz="4000" b="1" dirty="0">
                <a:solidFill>
                  <a:srgbClr val="4A206A"/>
                </a:solidFill>
                <a:latin typeface="微软雅黑" pitchFamily="34" charset="-122"/>
                <a:ea typeface="微软雅黑" pitchFamily="34" charset="-122"/>
              </a:rPr>
              <a:t>实物图</a:t>
            </a:r>
          </a:p>
        </p:txBody>
      </p:sp>
      <p:pic>
        <p:nvPicPr>
          <p:cNvPr id="5" name="图片 4"/>
          <p:cNvPicPr>
            <a:picLocks noChangeAspect="1"/>
          </p:cNvPicPr>
          <p:nvPr/>
        </p:nvPicPr>
        <p:blipFill>
          <a:blip r:embed="rId3"/>
          <a:stretch>
            <a:fillRect/>
          </a:stretch>
        </p:blipFill>
        <p:spPr>
          <a:xfrm>
            <a:off x="152400" y="1753384"/>
            <a:ext cx="8694803" cy="3885416"/>
          </a:xfrm>
          <a:prstGeom prst="rect">
            <a:avLst/>
          </a:prstGeom>
        </p:spPr>
      </p:pic>
    </p:spTree>
    <p:extLst>
      <p:ext uri="{BB962C8B-B14F-4D97-AF65-F5344CB8AC3E}">
        <p14:creationId xmlns:p14="http://schemas.microsoft.com/office/powerpoint/2010/main" val="20311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4A206A"/>
                </a:solidFill>
                <a:latin typeface="微软雅黑" pitchFamily="34" charset="-122"/>
                <a:ea typeface="微软雅黑" pitchFamily="34" charset="-122"/>
              </a:rPr>
              <a:t>并联谐振电路</a:t>
            </a: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4</a:t>
            </a:fld>
            <a:endParaRPr lang="en-US" altLang="zh-CN"/>
          </a:p>
        </p:txBody>
      </p:sp>
      <p:pic>
        <p:nvPicPr>
          <p:cNvPr id="3" name="图片 2"/>
          <p:cNvPicPr>
            <a:picLocks noChangeAspect="1"/>
          </p:cNvPicPr>
          <p:nvPr/>
        </p:nvPicPr>
        <p:blipFill>
          <a:blip r:embed="rId2"/>
          <a:stretch>
            <a:fillRect/>
          </a:stretch>
        </p:blipFill>
        <p:spPr>
          <a:xfrm>
            <a:off x="126748" y="2057400"/>
            <a:ext cx="4657175" cy="2057400"/>
          </a:xfrm>
          <a:prstGeom prst="rect">
            <a:avLst/>
          </a:prstGeom>
        </p:spPr>
      </p:pic>
      <p:sp>
        <p:nvSpPr>
          <p:cNvPr id="5" name="文本框 4"/>
          <p:cNvSpPr txBox="1"/>
          <p:nvPr/>
        </p:nvSpPr>
        <p:spPr>
          <a:xfrm>
            <a:off x="4748754" y="1380869"/>
            <a:ext cx="3866663"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zh-CN" altLang="en-US" sz="2400" b="1" dirty="0" smtClean="0"/>
              <a:t>并联谐振</a:t>
            </a:r>
            <a:r>
              <a:rPr lang="zh-CN" altLang="en-US" sz="2400" b="1" dirty="0" smtClean="0"/>
              <a:t>回路导纳特性</a:t>
            </a:r>
            <a:endParaRPr lang="zh-CN" altLang="en-US" sz="2400" b="1" dirty="0"/>
          </a:p>
        </p:txBody>
      </p:sp>
      <mc:AlternateContent xmlns:mc="http://schemas.openxmlformats.org/markup-compatibility/2006" xmlns:a14="http://schemas.microsoft.com/office/drawing/2010/main">
        <mc:Choice Requires="a14">
          <p:sp>
            <p:nvSpPr>
              <p:cNvPr id="6" name="文本框 5"/>
              <p:cNvSpPr txBox="1"/>
              <p:nvPr/>
            </p:nvSpPr>
            <p:spPr>
              <a:xfrm>
                <a:off x="5086839" y="1842534"/>
                <a:ext cx="3581400" cy="809389"/>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𝒀</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𝑮</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𝒋</m:t>
                      </m:r>
                      <m:r>
                        <a:rPr lang="en-US" altLang="zh-CN" sz="2800" b="1" i="1" smtClean="0">
                          <a:latin typeface="Cambria Math" panose="02040503050406030204" pitchFamily="18" charset="0"/>
                        </a:rPr>
                        <m:t>(</m:t>
                      </m:r>
                      <m:r>
                        <a:rPr lang="zh-CN" altLang="en-US" sz="2800" b="1" i="1" smtClean="0">
                          <a:latin typeface="Cambria Math" panose="02040503050406030204" pitchFamily="18" charset="0"/>
                        </a:rPr>
                        <m:t>𝝎</m:t>
                      </m:r>
                      <m:r>
                        <a:rPr lang="en-US" altLang="zh-CN" sz="2800" b="1" i="1" smtClean="0">
                          <a:latin typeface="Cambria Math" panose="02040503050406030204" pitchFamily="18" charset="0"/>
                        </a:rPr>
                        <m:t>𝑪</m:t>
                      </m:r>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smtClean="0">
                              <a:latin typeface="Cambria Math" panose="02040503050406030204" pitchFamily="18" charset="0"/>
                            </a:rPr>
                            <m:t>𝟏</m:t>
                          </m:r>
                        </m:num>
                        <m:den>
                          <m:r>
                            <a:rPr lang="zh-CN" altLang="en-US" sz="2800" b="1" i="1" smtClean="0">
                              <a:latin typeface="Cambria Math" panose="02040503050406030204" pitchFamily="18" charset="0"/>
                            </a:rPr>
                            <m:t>𝝎</m:t>
                          </m:r>
                          <m:r>
                            <a:rPr lang="en-US" altLang="zh-CN" sz="2800" b="1" i="1" smtClean="0">
                              <a:latin typeface="Cambria Math" panose="02040503050406030204" pitchFamily="18" charset="0"/>
                            </a:rPr>
                            <m:t>𝑳</m:t>
                          </m:r>
                        </m:den>
                      </m:f>
                      <m:r>
                        <a:rPr lang="en-US" altLang="zh-CN" sz="2800" b="1" i="1" smtClean="0">
                          <a:latin typeface="Cambria Math" panose="02040503050406030204" pitchFamily="18" charset="0"/>
                        </a:rPr>
                        <m:t>)</m:t>
                      </m:r>
                    </m:oMath>
                  </m:oMathPara>
                </a14:m>
                <a:endParaRPr lang="zh-CN" altLang="en-US" sz="28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5086839" y="1842534"/>
                <a:ext cx="3581400" cy="80938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972051" y="2886231"/>
                <a:ext cx="1066800" cy="565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𝑮</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f>
                        <m:fPr>
                          <m:ctrlPr>
                            <a:rPr lang="en-US" altLang="zh-CN" b="1" i="1">
                              <a:latin typeface="Cambria Math" panose="02040503050406030204" pitchFamily="18" charset="0"/>
                            </a:rPr>
                          </m:ctrlPr>
                        </m:fPr>
                        <m:num>
                          <m:r>
                            <a:rPr lang="en-US" altLang="zh-CN" b="1" i="1" smtClean="0">
                              <a:latin typeface="Cambria Math" panose="02040503050406030204" pitchFamily="18" charset="0"/>
                            </a:rPr>
                            <m:t>𝟏</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𝟎</m:t>
                              </m:r>
                            </m:sub>
                          </m:sSub>
                        </m:den>
                      </m:f>
                    </m:oMath>
                  </m:oMathPara>
                </a14:m>
                <a:endParaRPr lang="zh-CN" altLang="en-US"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4972051" y="2886231"/>
                <a:ext cx="1066800" cy="565732"/>
              </a:xfrm>
              <a:prstGeom prst="rect">
                <a:avLst/>
              </a:prstGeom>
              <a:blipFill>
                <a:blip r:embed="rId4"/>
                <a:stretch>
                  <a:fillRect/>
                </a:stretch>
              </a:blipFill>
            </p:spPr>
            <p:txBody>
              <a:bodyPr/>
              <a:lstStyle/>
              <a:p>
                <a:r>
                  <a:rPr lang="zh-CN" altLang="en-US">
                    <a:noFill/>
                  </a:rPr>
                  <a:t> </a:t>
                </a:r>
              </a:p>
            </p:txBody>
          </p:sp>
        </mc:Fallback>
      </mc:AlternateContent>
      <p:cxnSp>
        <p:nvCxnSpPr>
          <p:cNvPr id="9" name="直接箭头连接符 8"/>
          <p:cNvCxnSpPr>
            <a:stCxn id="7" idx="0"/>
          </p:cNvCxnSpPr>
          <p:nvPr/>
        </p:nvCxnSpPr>
        <p:spPr>
          <a:xfrm flipV="1">
            <a:off x="5505451" y="2484471"/>
            <a:ext cx="590549" cy="401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10367" y="3479993"/>
            <a:ext cx="3790463"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zh-CN" altLang="en-US" sz="2400" b="1" dirty="0" smtClean="0"/>
              <a:t>并联谐振回路</a:t>
            </a:r>
            <a:r>
              <a:rPr lang="zh-CN" altLang="en-US" sz="2400" b="1" dirty="0" smtClean="0">
                <a:solidFill>
                  <a:srgbClr val="FF0000"/>
                </a:solidFill>
              </a:rPr>
              <a:t>谐振频率</a:t>
            </a:r>
            <a:endParaRPr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4267200" y="3997719"/>
                <a:ext cx="2476502" cy="889987"/>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latin typeface="Cambria Math" panose="02040503050406030204" pitchFamily="18" charset="0"/>
                        </a:rPr>
                        <m:t>𝝎</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𝝎</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rad>
                            <m:radPr>
                              <m:degHide m:val="on"/>
                              <m:ctrlPr>
                                <a:rPr lang="en-US" altLang="zh-CN" sz="2800" b="1" i="1" smtClean="0">
                                  <a:latin typeface="Cambria Math" panose="02040503050406030204" pitchFamily="18" charset="0"/>
                                </a:rPr>
                              </m:ctrlPr>
                            </m:radPr>
                            <m:deg/>
                            <m:e>
                              <m:r>
                                <m:rPr>
                                  <m:sty m:val="p"/>
                                </m:rPr>
                                <a:rPr lang="en-US" altLang="zh-CN" sz="2800" b="1" i="1">
                                  <a:latin typeface="Cambria Math" panose="02040503050406030204" pitchFamily="18" charset="0"/>
                                </a:rPr>
                                <m:t>LC</m:t>
                              </m:r>
                            </m:e>
                          </m:rad>
                        </m:den>
                      </m:f>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267200" y="3997719"/>
                <a:ext cx="2476502" cy="889987"/>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p:cNvSpPr txBox="1"/>
          <p:nvPr/>
        </p:nvSpPr>
        <p:spPr>
          <a:xfrm>
            <a:off x="457200" y="5118374"/>
            <a:ext cx="8319546" cy="913070"/>
          </a:xfrm>
          <a:prstGeom prst="rect">
            <a:avLst/>
          </a:prstGeom>
          <a:noFill/>
        </p:spPr>
        <p:txBody>
          <a:bodyPr wrap="square" rtlCol="0">
            <a:spAutoFit/>
          </a:bodyPr>
          <a:lstStyle/>
          <a:p>
            <a:pPr marL="342900" indent="-342900" algn="just">
              <a:lnSpc>
                <a:spcPts val="3200"/>
              </a:lnSpc>
              <a:buClr>
                <a:schemeClr val="accent2"/>
              </a:buClr>
              <a:buFont typeface="Wingdings" panose="05000000000000000000" pitchFamily="2" charset="2"/>
              <a:buChar char="Ø"/>
            </a:pPr>
            <a:r>
              <a:rPr lang="zh-CN" altLang="en-US" sz="2400" b="1" dirty="0" smtClean="0">
                <a:latin typeface="Times New Roman" panose="02020603050405020304" pitchFamily="18" charset="0"/>
                <a:cs typeface="Times New Roman" panose="02020603050405020304" pitchFamily="18" charset="0"/>
              </a:rPr>
              <a:t>回路谐振时的电阻</a:t>
            </a:r>
            <a:r>
              <a:rPr lang="en-US" altLang="zh-CN" sz="2400" b="1" dirty="0" smtClean="0">
                <a:latin typeface="Times New Roman" panose="02020603050405020304" pitchFamily="18" charset="0"/>
                <a:cs typeface="Times New Roman" panose="02020603050405020304" pitchFamily="18" charset="0"/>
              </a:rPr>
              <a:t>R</a:t>
            </a:r>
            <a:r>
              <a:rPr lang="en-US" altLang="zh-CN" sz="2400" b="1" baseline="-25000" dirty="0" smtClean="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称为</a:t>
            </a:r>
            <a:r>
              <a:rPr lang="zh-CN" altLang="en-US" sz="2400" b="1" dirty="0" smtClean="0">
                <a:solidFill>
                  <a:srgbClr val="FF0000"/>
                </a:solidFill>
                <a:latin typeface="Times New Roman" panose="02020603050405020304" pitchFamily="18" charset="0"/>
                <a:cs typeface="Times New Roman" panose="02020603050405020304" pitchFamily="18" charset="0"/>
              </a:rPr>
              <a:t>谐振电阻</a:t>
            </a:r>
            <a:r>
              <a:rPr lang="zh-CN" altLang="en-US" sz="2400" b="1" dirty="0" smtClean="0">
                <a:latin typeface="Times New Roman" panose="02020603050405020304" pitchFamily="18" charset="0"/>
                <a:cs typeface="Times New Roman" panose="02020603050405020304" pitchFamily="18" charset="0"/>
              </a:rPr>
              <a:t>，</a:t>
            </a:r>
            <a:r>
              <a:rPr lang="el-GR" altLang="zh-CN" sz="2400" b="1" dirty="0" smtClean="0">
                <a:latin typeface="Times New Roman" panose="02020603050405020304" pitchFamily="18" charset="0"/>
                <a:cs typeface="Times New Roman" panose="02020603050405020304" pitchFamily="18" charset="0"/>
              </a:rPr>
              <a:t>ω</a:t>
            </a:r>
            <a:r>
              <a:rPr lang="en-US" altLang="zh-CN" sz="2400" b="1" baseline="-25000" dirty="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称为谐振角频率。谐振时，仅与</a:t>
            </a:r>
            <a:r>
              <a:rPr lang="en-US" altLang="zh-CN" sz="2400" b="1" dirty="0" smtClean="0">
                <a:latin typeface="Times New Roman" panose="02020603050405020304" pitchFamily="18" charset="0"/>
                <a:cs typeface="Times New Roman" panose="02020603050405020304" pitchFamily="18" charset="0"/>
              </a:rPr>
              <a:t>L</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C</a:t>
            </a:r>
            <a:r>
              <a:rPr lang="zh-CN" altLang="en-US" sz="2400" b="1" dirty="0" smtClean="0">
                <a:latin typeface="Times New Roman" panose="02020603050405020304" pitchFamily="18" charset="0"/>
                <a:cs typeface="Times New Roman" panose="02020603050405020304" pitchFamily="18" charset="0"/>
              </a:rPr>
              <a:t>有关，与外部输入频率无关</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p:cNvSpPr txBox="1"/>
              <p:nvPr/>
            </p:nvSpPr>
            <p:spPr>
              <a:xfrm>
                <a:off x="7086600" y="3997719"/>
                <a:ext cx="2033046" cy="889987"/>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r>
                            <a:rPr lang="en-US" altLang="zh-CN" sz="2800" b="1" i="1" smtClean="0">
                              <a:latin typeface="Cambria Math" panose="02040503050406030204" pitchFamily="18" charset="0"/>
                            </a:rPr>
                            <m:t>𝟐</m:t>
                          </m:r>
                          <m:r>
                            <a:rPr lang="zh-CN" altLang="en-US" sz="2800" b="1" i="1" smtClean="0">
                              <a:latin typeface="Cambria Math" panose="02040503050406030204" pitchFamily="18" charset="0"/>
                            </a:rPr>
                            <m:t>𝝅</m:t>
                          </m:r>
                          <m:rad>
                            <m:radPr>
                              <m:degHide m:val="on"/>
                              <m:ctrlPr>
                                <a:rPr lang="en-US" altLang="zh-CN" sz="2800" b="1" i="1" smtClean="0">
                                  <a:latin typeface="Cambria Math" panose="02040503050406030204" pitchFamily="18" charset="0"/>
                                </a:rPr>
                              </m:ctrlPr>
                            </m:radPr>
                            <m:deg/>
                            <m:e>
                              <m:r>
                                <m:rPr>
                                  <m:sty m:val="p"/>
                                </m:rPr>
                                <a:rPr lang="en-US" altLang="zh-CN" sz="2800" b="1" i="1">
                                  <a:latin typeface="Cambria Math" panose="02040503050406030204" pitchFamily="18" charset="0"/>
                                </a:rPr>
                                <m:t>LC</m:t>
                              </m:r>
                            </m:e>
                          </m:rad>
                        </m:den>
                      </m:f>
                    </m:oMath>
                  </m:oMathPara>
                </a14:m>
                <a:endParaRPr lang="zh-CN" altLang="en-US" sz="28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7086600" y="3997719"/>
                <a:ext cx="2033046" cy="889987"/>
              </a:xfrm>
              <a:prstGeom prst="rect">
                <a:avLst/>
              </a:prstGeom>
              <a:blipFill>
                <a:blip r:embed="rId6"/>
                <a:stretch>
                  <a:fillRect/>
                </a:stretch>
              </a:blipFill>
            </p:spPr>
            <p:txBody>
              <a:bodyPr/>
              <a:lstStyle/>
              <a:p>
                <a:r>
                  <a:rPr lang="zh-CN" altLang="en-US">
                    <a:noFill/>
                  </a:rPr>
                  <a:t> </a:t>
                </a:r>
              </a:p>
            </p:txBody>
          </p:sp>
        </mc:Fallback>
      </mc:AlternateContent>
      <p:sp>
        <p:nvSpPr>
          <p:cNvPr id="15" name="文本框 14"/>
          <p:cNvSpPr txBox="1"/>
          <p:nvPr/>
        </p:nvSpPr>
        <p:spPr>
          <a:xfrm>
            <a:off x="6003683" y="2939877"/>
            <a:ext cx="2911718" cy="400110"/>
          </a:xfrm>
          <a:prstGeom prst="rect">
            <a:avLst/>
          </a:prstGeom>
          <a:noFill/>
        </p:spPr>
        <p:txBody>
          <a:bodyPr wrap="square" rtlCol="0">
            <a:spAutoFit/>
          </a:bodyPr>
          <a:lstStyle/>
          <a:p>
            <a:pPr>
              <a:buClr>
                <a:schemeClr val="accent2"/>
              </a:buClr>
            </a:pPr>
            <a:r>
              <a:rPr lang="zh-CN" altLang="en-US" sz="2000" b="1" dirty="0" smtClean="0">
                <a:solidFill>
                  <a:srgbClr val="0000FF"/>
                </a:solidFill>
              </a:rPr>
              <a:t>实际电感和电容的损耗</a:t>
            </a:r>
            <a:endParaRPr lang="zh-CN" altLang="en-US" sz="2000" b="1" dirty="0">
              <a:solidFill>
                <a:srgbClr val="0000FF"/>
              </a:solidFill>
            </a:endParaRPr>
          </a:p>
        </p:txBody>
      </p:sp>
    </p:spTree>
    <p:extLst>
      <p:ext uri="{BB962C8B-B14F-4D97-AF65-F5344CB8AC3E}">
        <p14:creationId xmlns:p14="http://schemas.microsoft.com/office/powerpoint/2010/main" val="2323131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553200" y="6034209"/>
            <a:ext cx="2133600" cy="476250"/>
          </a:xfrm>
        </p:spPr>
        <p:txBody>
          <a:bodyPr/>
          <a:lstStyle/>
          <a:p>
            <a:fld id="{7FB84E29-E3AE-405A-9DDD-DE87CDFACF95}" type="slidenum">
              <a:rPr lang="en-US" altLang="zh-CN" smtClean="0"/>
              <a:pPr/>
              <a:t>5</a:t>
            </a:fld>
            <a:endParaRPr lang="en-US" altLang="zh-CN" dirty="0"/>
          </a:p>
        </p:txBody>
      </p:sp>
      <p:sp>
        <p:nvSpPr>
          <p:cNvPr id="4" name="标题 1"/>
          <p:cNvSpPr txBox="1">
            <a:spLocks/>
          </p:cNvSpPr>
          <p:nvPr/>
        </p:nvSpPr>
        <p:spPr bwMode="auto">
          <a:xfrm>
            <a:off x="3048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b="1" kern="0" dirty="0" smtClean="0">
                <a:solidFill>
                  <a:srgbClr val="4A206A"/>
                </a:solidFill>
                <a:latin typeface="微软雅黑" pitchFamily="34" charset="-122"/>
                <a:ea typeface="微软雅黑" pitchFamily="34" charset="-122"/>
              </a:rPr>
              <a:t>并联谐振电路基本特点</a:t>
            </a:r>
            <a:endParaRPr lang="zh-CN" altLang="en-US" kern="0" dirty="0"/>
          </a:p>
        </p:txBody>
      </p:sp>
      <p:sp>
        <p:nvSpPr>
          <p:cNvPr id="5" name="文本框 4"/>
          <p:cNvSpPr txBox="1"/>
          <p:nvPr/>
        </p:nvSpPr>
        <p:spPr>
          <a:xfrm>
            <a:off x="533400" y="1371600"/>
            <a:ext cx="2362200" cy="523220"/>
          </a:xfrm>
          <a:prstGeom prst="rect">
            <a:avLst/>
          </a:prstGeom>
          <a:noFill/>
        </p:spPr>
        <p:txBody>
          <a:bodyPr wrap="square" rtlCol="0">
            <a:spAutoFit/>
          </a:bodyPr>
          <a:lstStyle/>
          <a:p>
            <a:r>
              <a:rPr lang="zh-CN" altLang="en-US" sz="2800" b="1" dirty="0" smtClean="0">
                <a:solidFill>
                  <a:srgbClr val="0000FF"/>
                </a:solidFill>
              </a:rPr>
              <a:t>阻抗特性</a:t>
            </a:r>
            <a:endParaRPr lang="zh-CN" altLang="en-US" sz="2800" b="1" dirty="0">
              <a:solidFill>
                <a:srgbClr val="0000FF"/>
              </a:solidFill>
            </a:endParaRPr>
          </a:p>
        </p:txBody>
      </p:sp>
      <p:sp>
        <p:nvSpPr>
          <p:cNvPr id="6" name="矩形 5"/>
          <p:cNvSpPr/>
          <p:nvPr/>
        </p:nvSpPr>
        <p:spPr>
          <a:xfrm>
            <a:off x="762000" y="1981200"/>
            <a:ext cx="8001000" cy="830997"/>
          </a:xfrm>
          <a:prstGeom prst="rect">
            <a:avLst/>
          </a:prstGeom>
        </p:spPr>
        <p:txBody>
          <a:bodyPr wrap="square">
            <a:spAutoFit/>
          </a:bodyPr>
          <a:lstStyle/>
          <a:p>
            <a:r>
              <a:rPr lang="zh-CN" altLang="en-US" sz="2400" b="1" dirty="0" smtClean="0">
                <a:latin typeface="Times New Roman" panose="02020603050405020304" pitchFamily="18" charset="0"/>
                <a:cs typeface="Times New Roman" panose="02020603050405020304" pitchFamily="18" charset="0"/>
              </a:rPr>
              <a:t>        并联</a:t>
            </a:r>
            <a:r>
              <a:rPr lang="zh-CN" altLang="en-US" sz="2400" b="1" dirty="0">
                <a:latin typeface="Times New Roman" panose="02020603050405020304" pitchFamily="18" charset="0"/>
                <a:cs typeface="Times New Roman" panose="02020603050405020304" pitchFamily="18" charset="0"/>
              </a:rPr>
              <a:t>谐振回路</a:t>
            </a:r>
            <a:r>
              <a:rPr lang="zh-CN" altLang="en-US" sz="2400" b="1" dirty="0">
                <a:solidFill>
                  <a:srgbClr val="0000FF"/>
                </a:solidFill>
                <a:latin typeface="Times New Roman" panose="02020603050405020304" pitchFamily="18" charset="0"/>
                <a:cs typeface="Times New Roman" panose="02020603050405020304" pitchFamily="18" charset="0"/>
              </a:rPr>
              <a:t>谐振时</a:t>
            </a:r>
            <a:r>
              <a:rPr lang="zh-CN" altLang="en-US" sz="2400" b="1" dirty="0">
                <a:latin typeface="Times New Roman" panose="02020603050405020304" pitchFamily="18" charset="0"/>
                <a:cs typeface="Times New Roman" panose="02020603050405020304" pitchFamily="18" charset="0"/>
              </a:rPr>
              <a:t>，回路</a:t>
            </a:r>
            <a:r>
              <a:rPr lang="zh-CN" altLang="en-US" sz="2400" b="1" dirty="0">
                <a:solidFill>
                  <a:srgbClr val="0000FF"/>
                </a:solidFill>
                <a:latin typeface="Times New Roman" panose="02020603050405020304" pitchFamily="18" charset="0"/>
                <a:cs typeface="Times New Roman" panose="02020603050405020304" pitchFamily="18" charset="0"/>
              </a:rPr>
              <a:t>导纳最小</a:t>
            </a:r>
            <a:r>
              <a:rPr lang="zh-CN" altLang="en-US" sz="2400" b="1" dirty="0">
                <a:latin typeface="Times New Roman" panose="02020603050405020304" pitchFamily="18" charset="0"/>
                <a:cs typeface="Times New Roman" panose="02020603050405020304" pitchFamily="18" charset="0"/>
              </a:rPr>
              <a:t>，</a:t>
            </a:r>
            <a:r>
              <a:rPr lang="zh-CN" altLang="en-US" sz="2400" b="1" dirty="0">
                <a:solidFill>
                  <a:srgbClr val="0000FF"/>
                </a:solidFill>
                <a:latin typeface="Times New Roman" panose="02020603050405020304" pitchFamily="18" charset="0"/>
                <a:cs typeface="Times New Roman" panose="02020603050405020304" pitchFamily="18" charset="0"/>
              </a:rPr>
              <a:t>阻抗最大</a:t>
            </a:r>
            <a:r>
              <a:rPr lang="zh-CN" altLang="en-US" sz="2400" b="1" dirty="0">
                <a:latin typeface="Times New Roman" panose="02020603050405020304" pitchFamily="18" charset="0"/>
                <a:cs typeface="Times New Roman" panose="02020603050405020304" pitchFamily="18" charset="0"/>
              </a:rPr>
              <a:t>，回路呈现为纯电阻</a:t>
            </a:r>
            <a:endParaRPr lang="zh-CN" altLang="en-US" sz="2400" b="1" dirty="0"/>
          </a:p>
        </p:txBody>
      </p:sp>
      <mc:AlternateContent xmlns:mc="http://schemas.openxmlformats.org/markup-compatibility/2006" xmlns:a14="http://schemas.microsoft.com/office/drawing/2010/main">
        <mc:Choice Requires="a14">
          <p:sp>
            <p:nvSpPr>
              <p:cNvPr id="7" name="文本框 6"/>
              <p:cNvSpPr txBox="1"/>
              <p:nvPr/>
            </p:nvSpPr>
            <p:spPr>
              <a:xfrm>
                <a:off x="1600200" y="2743200"/>
                <a:ext cx="5334000" cy="1294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𝝎</m:t>
                          </m:r>
                        </m:e>
                        <m:sub>
                          <m:r>
                            <a:rPr lang="en-US" altLang="zh-CN" sz="2800" b="1" i="1" smtClean="0">
                              <a:latin typeface="Cambria Math" panose="02040503050406030204" pitchFamily="18" charset="0"/>
                            </a:rPr>
                            <m:t>𝟎</m:t>
                          </m:r>
                        </m:sub>
                      </m:sSub>
                      <m:r>
                        <m:rPr>
                          <m:sty m:val="p"/>
                        </m:rPr>
                        <a:rPr lang="en-US" altLang="zh-CN" sz="2800" b="1" i="1">
                          <a:latin typeface="Cambria Math" panose="02040503050406030204" pitchFamily="18" charset="0"/>
                        </a:rPr>
                        <m:t>L</m:t>
                      </m:r>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𝟏</m:t>
                          </m:r>
                        </m:num>
                        <m:den>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r>
                            <m:rPr>
                              <m:sty m:val="p"/>
                            </m:rPr>
                            <a:rPr lang="en-US" altLang="zh-CN" sz="2800" b="1" i="1" smtClean="0">
                              <a:latin typeface="Cambria Math" panose="02040503050406030204" pitchFamily="18" charset="0"/>
                            </a:rPr>
                            <m:t>C</m:t>
                          </m:r>
                        </m:den>
                      </m:f>
                      <m:r>
                        <a:rPr lang="en-US" altLang="zh-CN" sz="2800" b="1" i="1">
                          <a:latin typeface="Cambria Math" panose="02040503050406030204" pitchFamily="18" charset="0"/>
                        </a:rPr>
                        <m:t>=</m:t>
                      </m:r>
                      <m:f>
                        <m:fPr>
                          <m:ctrlPr>
                            <a:rPr lang="en-US" altLang="zh-CN" sz="2800" b="1" i="1" smtClean="0">
                              <a:latin typeface="Cambria Math" panose="02040503050406030204" pitchFamily="18" charset="0"/>
                            </a:rPr>
                          </m:ctrlPr>
                        </m:fPr>
                        <m:num>
                          <m:rad>
                            <m:radPr>
                              <m:degHide m:val="on"/>
                              <m:ctrlPr>
                                <a:rPr lang="en-US" altLang="zh-CN" sz="2800" b="1" i="1">
                                  <a:latin typeface="Cambria Math" panose="02040503050406030204" pitchFamily="18" charset="0"/>
                                </a:rPr>
                              </m:ctrlPr>
                            </m:radPr>
                            <m:deg/>
                            <m:e>
                              <m:r>
                                <m:rPr>
                                  <m:sty m:val="p"/>
                                </m:rPr>
                                <a:rPr lang="en-US" altLang="zh-CN" sz="2800" b="1" i="1">
                                  <a:latin typeface="Cambria Math" panose="02040503050406030204" pitchFamily="18" charset="0"/>
                                </a:rPr>
                                <m:t>LC</m:t>
                              </m:r>
                            </m:e>
                          </m:rad>
                        </m:num>
                        <m:den>
                          <m:r>
                            <m:rPr>
                              <m:sty m:val="p"/>
                            </m:rPr>
                            <a:rPr lang="en-US" altLang="zh-CN" sz="2800" b="1" i="1">
                              <a:latin typeface="Cambria Math" panose="02040503050406030204" pitchFamily="18" charset="0"/>
                            </a:rPr>
                            <m:t>C</m:t>
                          </m:r>
                        </m:den>
                      </m:f>
                      <m:r>
                        <a:rPr lang="en-US" altLang="zh-CN" sz="2800" b="1" i="1">
                          <a:latin typeface="Cambria Math" panose="02040503050406030204" pitchFamily="18" charset="0"/>
                        </a:rPr>
                        <m:t>=</m:t>
                      </m:r>
                      <m:rad>
                        <m:radPr>
                          <m:degHide m:val="on"/>
                          <m:ctrlPr>
                            <a:rPr lang="en-US" altLang="zh-CN" sz="2800" b="1" i="1" smtClean="0">
                              <a:latin typeface="Cambria Math" panose="02040503050406030204" pitchFamily="18" charset="0"/>
                            </a:rPr>
                          </m:ctrlPr>
                        </m:radPr>
                        <m:deg/>
                        <m:e>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m:rPr>
                                      <m:sty m:val="p"/>
                                    </m:rPr>
                                    <a:rPr lang="en-US" altLang="zh-CN" sz="2800" b="1" i="1">
                                      <a:latin typeface="Cambria Math" panose="02040503050406030204" pitchFamily="18" charset="0"/>
                                    </a:rPr>
                                    <m:t>L</m:t>
                                  </m:r>
                                </m:num>
                                <m:den>
                                  <m:r>
                                    <m:rPr>
                                      <m:sty m:val="p"/>
                                    </m:rPr>
                                    <a:rPr lang="en-US" altLang="zh-CN" sz="2800" b="1" i="1">
                                      <a:latin typeface="Cambria Math" panose="02040503050406030204" pitchFamily="18" charset="0"/>
                                    </a:rPr>
                                    <m:t>C</m:t>
                                  </m:r>
                                </m:den>
                              </m:f>
                            </m:e>
                          </m:box>
                        </m:e>
                      </m:rad>
                    </m:oMath>
                  </m:oMathPara>
                </a14:m>
                <a:endParaRPr lang="zh-CN" altLang="en-US" sz="28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1600200" y="2743200"/>
                <a:ext cx="5334000" cy="1294457"/>
              </a:xfrm>
              <a:prstGeom prst="rect">
                <a:avLst/>
              </a:prstGeom>
              <a:blipFill>
                <a:blip r:embed="rId2"/>
                <a:stretch>
                  <a:fillRect/>
                </a:stretch>
              </a:blipFill>
            </p:spPr>
            <p:txBody>
              <a:bodyPr/>
              <a:lstStyle/>
              <a:p>
                <a:r>
                  <a:rPr lang="zh-CN" altLang="en-US">
                    <a:noFill/>
                  </a:rPr>
                  <a:t> </a:t>
                </a:r>
              </a:p>
            </p:txBody>
          </p:sp>
        </mc:Fallback>
      </mc:AlternateContent>
      <p:sp>
        <p:nvSpPr>
          <p:cNvPr id="8" name="文本框 7"/>
          <p:cNvSpPr txBox="1"/>
          <p:nvPr/>
        </p:nvSpPr>
        <p:spPr>
          <a:xfrm>
            <a:off x="1219200" y="3886200"/>
            <a:ext cx="3886200" cy="461665"/>
          </a:xfrm>
          <a:prstGeom prst="rect">
            <a:avLst/>
          </a:prstGeom>
          <a:noFill/>
        </p:spPr>
        <p:txBody>
          <a:bodyPr wrap="square" rtlCol="0">
            <a:spAutoFit/>
          </a:bodyPr>
          <a:lstStyle/>
          <a:p>
            <a:pPr lvl="1">
              <a:buClr>
                <a:schemeClr val="accent2"/>
              </a:buClr>
            </a:pPr>
            <a:r>
              <a:rPr lang="zh-CN" altLang="en-US" sz="2400" b="1" dirty="0" smtClean="0"/>
              <a:t>：谐振回路的</a:t>
            </a:r>
            <a:r>
              <a:rPr lang="zh-CN" altLang="en-US" sz="2400" b="1" dirty="0" smtClean="0">
                <a:solidFill>
                  <a:srgbClr val="FF0000"/>
                </a:solidFill>
              </a:rPr>
              <a:t>特性阻抗</a:t>
            </a:r>
            <a:r>
              <a:rPr lang="zh-CN" altLang="en-US" sz="2400" b="1" dirty="0" smtClean="0"/>
              <a:t>。</a:t>
            </a:r>
            <a:endParaRPr lang="zh-CN" altLang="en-US" sz="2400" b="1" dirty="0"/>
          </a:p>
        </p:txBody>
      </p:sp>
      <mc:AlternateContent xmlns:mc="http://schemas.openxmlformats.org/markup-compatibility/2006" xmlns:a14="http://schemas.microsoft.com/office/drawing/2010/main">
        <mc:Choice Requires="a14">
          <p:sp>
            <p:nvSpPr>
              <p:cNvPr id="9" name="文本框 8"/>
              <p:cNvSpPr txBox="1"/>
              <p:nvPr/>
            </p:nvSpPr>
            <p:spPr>
              <a:xfrm>
                <a:off x="990600" y="3957549"/>
                <a:ext cx="838200" cy="3727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000" b="1" i="1">
                              <a:latin typeface="Cambria Math" panose="02040503050406030204" pitchFamily="18" charset="0"/>
                            </a:rPr>
                          </m:ctrlPr>
                        </m:radPr>
                        <m:deg/>
                        <m:e>
                          <m:f>
                            <m:fPr>
                              <m:type m:val="lin"/>
                              <m:ctrlPr>
                                <a:rPr lang="en-US" altLang="zh-CN" sz="2000" b="1" i="1" smtClean="0">
                                  <a:latin typeface="Cambria Math" panose="02040503050406030204" pitchFamily="18" charset="0"/>
                                </a:rPr>
                              </m:ctrlPr>
                            </m:fPr>
                            <m:num>
                              <m:r>
                                <m:rPr>
                                  <m:sty m:val="p"/>
                                </m:rPr>
                                <a:rPr lang="en-US" altLang="zh-CN" sz="2000" b="1" i="1">
                                  <a:latin typeface="Cambria Math" panose="02040503050406030204" pitchFamily="18" charset="0"/>
                                </a:rPr>
                                <m:t>L</m:t>
                              </m:r>
                            </m:num>
                            <m:den>
                              <m:r>
                                <m:rPr>
                                  <m:sty m:val="p"/>
                                </m:rPr>
                                <a:rPr lang="en-US" altLang="zh-CN" sz="2000" b="1" i="1">
                                  <a:latin typeface="Cambria Math" panose="02040503050406030204" pitchFamily="18" charset="0"/>
                                </a:rPr>
                                <m:t>C</m:t>
                              </m:r>
                            </m:den>
                          </m:f>
                        </m:e>
                      </m:rad>
                    </m:oMath>
                  </m:oMathPara>
                </a14:m>
                <a:endParaRPr lang="zh-CN" altLang="en-US" sz="28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990600" y="3957549"/>
                <a:ext cx="838200" cy="372731"/>
              </a:xfrm>
              <a:prstGeom prst="rect">
                <a:avLst/>
              </a:prstGeom>
              <a:blipFill>
                <a:blip r:embed="rId3"/>
                <a:stretch>
                  <a:fillRect l="-2190" t="-121311" r="-64964" b="-204918"/>
                </a:stretch>
              </a:blipFill>
            </p:spPr>
            <p:txBody>
              <a:bodyPr/>
              <a:lstStyle/>
              <a:p>
                <a:r>
                  <a:rPr lang="zh-CN" altLang="en-US">
                    <a:noFill/>
                  </a:rPr>
                  <a:t> </a:t>
                </a:r>
              </a:p>
            </p:txBody>
          </p:sp>
        </mc:Fallback>
      </mc:AlternateContent>
      <p:sp>
        <p:nvSpPr>
          <p:cNvPr id="10" name="文本框 9"/>
          <p:cNvSpPr txBox="1"/>
          <p:nvPr/>
        </p:nvSpPr>
        <p:spPr>
          <a:xfrm>
            <a:off x="533400" y="4674677"/>
            <a:ext cx="2362200" cy="523220"/>
          </a:xfrm>
          <a:prstGeom prst="rect">
            <a:avLst/>
          </a:prstGeom>
          <a:noFill/>
        </p:spPr>
        <p:txBody>
          <a:bodyPr wrap="square" rtlCol="0">
            <a:spAutoFit/>
          </a:bodyPr>
          <a:lstStyle/>
          <a:p>
            <a:r>
              <a:rPr lang="zh-CN" altLang="en-US" sz="2800" b="1" dirty="0" smtClean="0">
                <a:solidFill>
                  <a:srgbClr val="0000FF"/>
                </a:solidFill>
              </a:rPr>
              <a:t>电压特性</a:t>
            </a:r>
            <a:endParaRPr lang="zh-CN" altLang="en-US" sz="2800" b="1" dirty="0">
              <a:solidFill>
                <a:srgbClr val="0000FF"/>
              </a:solidFill>
            </a:endParaRPr>
          </a:p>
        </p:txBody>
      </p:sp>
      <p:sp>
        <p:nvSpPr>
          <p:cNvPr id="11" name="矩形 10"/>
          <p:cNvSpPr/>
          <p:nvPr/>
        </p:nvSpPr>
        <p:spPr>
          <a:xfrm>
            <a:off x="762000" y="5217385"/>
            <a:ext cx="8001000" cy="461665"/>
          </a:xfrm>
          <a:prstGeom prst="rect">
            <a:avLst/>
          </a:prstGeom>
        </p:spPr>
        <p:txBody>
          <a:bodyPr wrap="square">
            <a:spAutoFit/>
          </a:bodyPr>
          <a:lstStyle/>
          <a:p>
            <a:r>
              <a:rPr lang="zh-CN" altLang="en-US" sz="2400" b="1" dirty="0" smtClean="0">
                <a:latin typeface="Times New Roman" panose="02020603050405020304" pitchFamily="18" charset="0"/>
                <a:cs typeface="Times New Roman" panose="02020603050405020304" pitchFamily="18" charset="0"/>
              </a:rPr>
              <a:t>        谐振时回路两端的电压最大。</a:t>
            </a:r>
            <a:endParaRPr lang="zh-CN" altLang="en-US" sz="2400" b="1" dirty="0"/>
          </a:p>
        </p:txBody>
      </p:sp>
      <mc:AlternateContent xmlns:mc="http://schemas.openxmlformats.org/markup-compatibility/2006" xmlns:a14="http://schemas.microsoft.com/office/drawing/2010/main">
        <mc:Choice Requires="a14">
          <p:sp>
            <p:nvSpPr>
              <p:cNvPr id="12" name="文本框 11"/>
              <p:cNvSpPr txBox="1"/>
              <p:nvPr/>
            </p:nvSpPr>
            <p:spPr>
              <a:xfrm>
                <a:off x="2095500" y="5632884"/>
                <a:ext cx="5334000" cy="8361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𝑽</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r>
                        <a:rPr lang="en-US" altLang="zh-CN" sz="2800" b="1" i="1">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𝑰</m:t>
                          </m:r>
                        </m:e>
                        <m:sub>
                          <m:r>
                            <a:rPr lang="en-US" altLang="zh-CN" sz="2800" b="1" i="1" smtClean="0">
                              <a:latin typeface="Cambria Math" panose="02040503050406030204" pitchFamily="18" charset="0"/>
                            </a:rPr>
                            <m:t>𝒔</m:t>
                          </m:r>
                        </m:sub>
                      </m:sSub>
                      <m:d>
                        <m:dPr>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r>
                        <a:rPr lang="en-US" altLang="zh-CN" sz="2800" b="1" i="1" smtClean="0">
                          <a:latin typeface="Cambria Math" panose="02040503050406030204" pitchFamily="18" charset="0"/>
                        </a:rPr>
                        <m:t>𝑹</m:t>
                      </m:r>
                      <m:r>
                        <a:rPr lang="en-US" altLang="zh-CN" sz="2800" b="1" i="1" smtClean="0">
                          <a:latin typeface="Cambria Math" panose="02040503050406030204" pitchFamily="18" charset="0"/>
                        </a:rPr>
                        <m:t> =</m:t>
                      </m:r>
                      <m:f>
                        <m:fPr>
                          <m:ctrlPr>
                            <a:rPr lang="en-US" altLang="zh-CN" sz="2800" b="1" i="1" smtClean="0">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num>
                        <m:den>
                          <m:r>
                            <a:rPr lang="en-US" altLang="zh-CN" sz="2800" b="1" i="1" smtClean="0">
                              <a:latin typeface="Cambria Math" panose="02040503050406030204" pitchFamily="18" charset="0"/>
                            </a:rPr>
                            <m:t>𝑮</m:t>
                          </m:r>
                        </m:den>
                      </m:f>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095500" y="5632884"/>
                <a:ext cx="5334000" cy="83619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42681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739079" y="6416053"/>
            <a:ext cx="375138" cy="476250"/>
          </a:xfrm>
        </p:spPr>
        <p:txBody>
          <a:bodyPr/>
          <a:lstStyle/>
          <a:p>
            <a:fld id="{7FB84E29-E3AE-405A-9DDD-DE87CDFACF95}" type="slidenum">
              <a:rPr lang="en-US" altLang="zh-CN" smtClean="0"/>
              <a:pPr/>
              <a:t>6</a:t>
            </a:fld>
            <a:endParaRPr lang="en-US" altLang="zh-CN"/>
          </a:p>
        </p:txBody>
      </p:sp>
      <p:sp>
        <p:nvSpPr>
          <p:cNvPr id="17" name="文本框 16"/>
          <p:cNvSpPr txBox="1"/>
          <p:nvPr/>
        </p:nvSpPr>
        <p:spPr>
          <a:xfrm>
            <a:off x="356562" y="3335658"/>
            <a:ext cx="4648200" cy="461665"/>
          </a:xfrm>
          <a:prstGeom prst="rect">
            <a:avLst/>
          </a:prstGeom>
          <a:noFill/>
        </p:spPr>
        <p:txBody>
          <a:bodyPr wrap="square" rtlCol="0">
            <a:spAutoFit/>
          </a:bodyPr>
          <a:lstStyle/>
          <a:p>
            <a:pPr>
              <a:buClr>
                <a:schemeClr val="accent2"/>
              </a:buClr>
            </a:pPr>
            <a:r>
              <a:rPr lang="zh-CN" altLang="en-US" sz="2400" b="1" dirty="0" smtClean="0">
                <a:solidFill>
                  <a:srgbClr val="FF0000"/>
                </a:solidFill>
              </a:rPr>
              <a:t>品质因数</a:t>
            </a:r>
            <a:r>
              <a:rPr lang="zh-CN" altLang="en-US" sz="2400" b="1" dirty="0" smtClean="0"/>
              <a:t>定义为：</a:t>
            </a:r>
            <a:endParaRPr lang="zh-CN" altLang="en-US" sz="2400" b="1" dirty="0"/>
          </a:p>
        </p:txBody>
      </p:sp>
      <mc:AlternateContent xmlns:mc="http://schemas.openxmlformats.org/markup-compatibility/2006" xmlns:a14="http://schemas.microsoft.com/office/drawing/2010/main">
        <mc:Choice Requires="a14">
          <p:sp>
            <p:nvSpPr>
              <p:cNvPr id="18" name="文本框 17"/>
              <p:cNvSpPr txBox="1"/>
              <p:nvPr/>
            </p:nvSpPr>
            <p:spPr>
              <a:xfrm>
                <a:off x="2399781" y="3894168"/>
                <a:ext cx="3997569" cy="1342547"/>
              </a:xfrm>
              <a:prstGeom prst="rect">
                <a:avLst/>
              </a:prstGeom>
              <a:solidFill>
                <a:schemeClr val="accent2">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1" i="1" smtClean="0">
                          <a:latin typeface="Cambria Math" panose="02040503050406030204" pitchFamily="18" charset="0"/>
                        </a:rPr>
                        <m:t>Q</m:t>
                      </m:r>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m:rPr>
                                  <m:sty m:val="p"/>
                                </m:rPr>
                                <a:rPr lang="en-US" altLang="zh-CN" sz="2800" b="1" i="1">
                                  <a:latin typeface="Cambria Math" panose="02040503050406030204" pitchFamily="18" charset="0"/>
                                </a:rPr>
                                <m:t>R</m:t>
                              </m:r>
                            </m:e>
                            <m:sub>
                              <m:r>
                                <a:rPr lang="en-US" altLang="zh-CN" sz="2800" b="1" i="1" smtClean="0">
                                  <a:latin typeface="Cambria Math" panose="02040503050406030204" pitchFamily="18" charset="0"/>
                                </a:rPr>
                                <m:t>𝟎</m:t>
                              </m:r>
                            </m:sub>
                          </m:sSub>
                        </m:num>
                        <m:den>
                          <m:rad>
                            <m:radPr>
                              <m:degHide m:val="on"/>
                              <m:ctrlPr>
                                <a:rPr lang="en-US" altLang="zh-CN" sz="2800" b="1" i="1" smtClean="0">
                                  <a:latin typeface="Cambria Math" panose="02040503050406030204" pitchFamily="18" charset="0"/>
                                </a:rPr>
                              </m:ctrlPr>
                            </m:radPr>
                            <m:deg/>
                            <m:e>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m:rPr>
                                          <m:sty m:val="p"/>
                                        </m:rPr>
                                        <a:rPr lang="en-US" altLang="zh-CN" sz="2800" b="1" i="1">
                                          <a:latin typeface="Cambria Math" panose="02040503050406030204" pitchFamily="18" charset="0"/>
                                        </a:rPr>
                                        <m:t>L</m:t>
                                      </m:r>
                                    </m:num>
                                    <m:den>
                                      <m:r>
                                        <m:rPr>
                                          <m:sty m:val="p"/>
                                        </m:rPr>
                                        <a:rPr lang="en-US" altLang="zh-CN" sz="2800" b="1" i="1">
                                          <a:latin typeface="Cambria Math" panose="02040503050406030204" pitchFamily="18" charset="0"/>
                                        </a:rPr>
                                        <m:t>C</m:t>
                                      </m:r>
                                    </m:den>
                                  </m:f>
                                </m:e>
                              </m:box>
                            </m:e>
                          </m:rad>
                        </m:den>
                      </m:f>
                      <m:r>
                        <a:rPr lang="en-US" altLang="zh-CN" sz="2800" b="1" i="1">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a:latin typeface="Cambria Math" panose="02040503050406030204" pitchFamily="18" charset="0"/>
                                </a:rPr>
                              </m:ctrlPr>
                            </m:sSubPr>
                            <m:e>
                              <m:r>
                                <m:rPr>
                                  <m:sty m:val="p"/>
                                </m:rPr>
                                <a:rPr lang="en-US" altLang="zh-CN" sz="2800" b="1" i="1">
                                  <a:latin typeface="Cambria Math" panose="02040503050406030204" pitchFamily="18" charset="0"/>
                                </a:rPr>
                                <m:t>R</m:t>
                              </m:r>
                            </m:e>
                            <m:sub>
                              <m:r>
                                <a:rPr lang="en-US" altLang="zh-CN" sz="2800" b="1" i="1">
                                  <a:latin typeface="Cambria Math" panose="02040503050406030204" pitchFamily="18" charset="0"/>
                                </a:rPr>
                                <m:t>𝟎</m:t>
                              </m:r>
                            </m:sub>
                          </m:sSub>
                        </m:num>
                        <m:den>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𝝎</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𝑳</m:t>
                          </m:r>
                        </m:den>
                      </m:f>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m:rPr>
                              <m:sty m:val="p"/>
                            </m:rPr>
                            <a:rPr lang="en-US" altLang="zh-CN" sz="2800" b="1" i="1">
                              <a:latin typeface="Cambria Math" panose="02040503050406030204" pitchFamily="18" charset="0"/>
                            </a:rPr>
                            <m:t>R</m:t>
                          </m:r>
                        </m:e>
                        <m:sub>
                          <m:r>
                            <a:rPr lang="en-US" altLang="zh-CN" sz="2800" b="1" i="1">
                              <a:latin typeface="Cambria Math" panose="02040503050406030204" pitchFamily="18" charset="0"/>
                            </a:rPr>
                            <m:t>𝟎</m:t>
                          </m:r>
                        </m:sub>
                      </m:sSub>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r>
                        <a:rPr lang="en-US" altLang="zh-CN" sz="2800" b="1" i="1" smtClean="0">
                          <a:latin typeface="Cambria Math" panose="02040503050406030204" pitchFamily="18" charset="0"/>
                        </a:rPr>
                        <m:t>𝑪</m:t>
                      </m:r>
                    </m:oMath>
                  </m:oMathPara>
                </a14:m>
                <a:endParaRPr lang="zh-CN" altLang="en-US" sz="2800" b="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399781" y="3894168"/>
                <a:ext cx="3997569" cy="1342547"/>
              </a:xfrm>
              <a:prstGeom prst="rect">
                <a:avLst/>
              </a:prstGeom>
              <a:blipFill>
                <a:blip r:embed="rId3"/>
                <a:stretch>
                  <a:fillRect/>
                </a:stretch>
              </a:blipFill>
            </p:spPr>
            <p:txBody>
              <a:bodyPr/>
              <a:lstStyle/>
              <a:p>
                <a:r>
                  <a:rPr lang="zh-CN" altLang="en-US">
                    <a:noFill/>
                  </a:rPr>
                  <a:t> </a:t>
                </a:r>
              </a:p>
            </p:txBody>
          </p:sp>
        </mc:Fallback>
      </mc:AlternateContent>
      <p:sp>
        <p:nvSpPr>
          <p:cNvPr id="19" name="文本框 18"/>
          <p:cNvSpPr txBox="1"/>
          <p:nvPr/>
        </p:nvSpPr>
        <p:spPr>
          <a:xfrm>
            <a:off x="380008" y="5471110"/>
            <a:ext cx="8745932" cy="1138773"/>
          </a:xfrm>
          <a:prstGeom prst="rect">
            <a:avLst/>
          </a:prstGeom>
          <a:noFill/>
        </p:spPr>
        <p:txBody>
          <a:bodyPr wrap="square" rtlCol="0">
            <a:spAutoFit/>
          </a:bodyPr>
          <a:lstStyle/>
          <a:p>
            <a:pPr algn="just">
              <a:buClr>
                <a:schemeClr val="accent2"/>
              </a:buClr>
            </a:pPr>
            <a:r>
              <a:rPr lang="en-US" altLang="zh-CN" sz="2200" b="1" dirty="0" smtClean="0"/>
              <a:t>Q</a:t>
            </a:r>
            <a:r>
              <a:rPr lang="zh-CN" altLang="en-US" sz="2200" b="1" dirty="0" smtClean="0"/>
              <a:t>值包含了三个元件参数（</a:t>
            </a:r>
            <a:r>
              <a:rPr lang="en-US" altLang="zh-CN" sz="2200" b="1" dirty="0">
                <a:latin typeface="Times New Roman" panose="02020603050405020304" pitchFamily="18" charset="0"/>
                <a:cs typeface="Times New Roman" panose="02020603050405020304" pitchFamily="18" charset="0"/>
              </a:rPr>
              <a:t> </a:t>
            </a:r>
            <a:r>
              <a:rPr lang="en-US" altLang="zh-CN" sz="2200" b="1" dirty="0" smtClean="0">
                <a:latin typeface="Times New Roman" panose="02020603050405020304" pitchFamily="18" charset="0"/>
                <a:cs typeface="Times New Roman" panose="02020603050405020304" pitchFamily="18" charset="0"/>
              </a:rPr>
              <a:t>R</a:t>
            </a:r>
            <a:r>
              <a:rPr lang="en-US" altLang="zh-CN" sz="2200" b="1" baseline="-25000" dirty="0" smtClean="0">
                <a:latin typeface="Times New Roman" panose="02020603050405020304" pitchFamily="18" charset="0"/>
                <a:cs typeface="Times New Roman" panose="02020603050405020304" pitchFamily="18" charset="0"/>
              </a:rPr>
              <a:t>0</a:t>
            </a:r>
            <a:r>
              <a:rPr lang="zh-CN" altLang="en-US" sz="2200" b="1" dirty="0" smtClean="0">
                <a:latin typeface="Times New Roman" panose="02020603050405020304" pitchFamily="18" charset="0"/>
                <a:cs typeface="Times New Roman" panose="02020603050405020304" pitchFamily="18" charset="0"/>
              </a:rPr>
              <a:t>，</a:t>
            </a:r>
            <a:r>
              <a:rPr lang="en-US" altLang="zh-CN" sz="2200" b="1" dirty="0" smtClean="0">
                <a:latin typeface="Times New Roman" panose="02020603050405020304" pitchFamily="18" charset="0"/>
                <a:cs typeface="Times New Roman" panose="02020603050405020304" pitchFamily="18" charset="0"/>
              </a:rPr>
              <a:t>L</a:t>
            </a:r>
            <a:r>
              <a:rPr lang="zh-CN" altLang="en-US" sz="2200" b="1" dirty="0" smtClean="0">
                <a:latin typeface="Times New Roman" panose="02020603050405020304" pitchFamily="18" charset="0"/>
                <a:cs typeface="Times New Roman" panose="02020603050405020304" pitchFamily="18" charset="0"/>
              </a:rPr>
              <a:t>，</a:t>
            </a:r>
            <a:r>
              <a:rPr lang="en-US" altLang="zh-CN" sz="2200" b="1" dirty="0" smtClean="0">
                <a:latin typeface="Times New Roman" panose="02020603050405020304" pitchFamily="18" charset="0"/>
                <a:cs typeface="Times New Roman" panose="02020603050405020304" pitchFamily="18" charset="0"/>
              </a:rPr>
              <a:t>C</a:t>
            </a:r>
            <a:r>
              <a:rPr lang="zh-CN" altLang="en-US" sz="2200" b="1" dirty="0" smtClean="0"/>
              <a:t>）。回路</a:t>
            </a:r>
            <a:r>
              <a:rPr lang="en-US" altLang="zh-CN" sz="2200" b="1" dirty="0" smtClean="0">
                <a:latin typeface="Times New Roman" panose="02020603050405020304" pitchFamily="18" charset="0"/>
                <a:cs typeface="Times New Roman" panose="02020603050405020304" pitchFamily="18" charset="0"/>
              </a:rPr>
              <a:t>R</a:t>
            </a:r>
            <a:r>
              <a:rPr lang="en-US" altLang="zh-CN" sz="2200" b="1" baseline="-25000" dirty="0" smtClean="0">
                <a:latin typeface="Times New Roman" panose="02020603050405020304" pitchFamily="18" charset="0"/>
                <a:cs typeface="Times New Roman" panose="02020603050405020304" pitchFamily="18" charset="0"/>
              </a:rPr>
              <a:t>0</a:t>
            </a:r>
            <a:r>
              <a:rPr lang="zh-CN" altLang="en-US" sz="2200" b="1" dirty="0" smtClean="0"/>
              <a:t>越大，</a:t>
            </a:r>
            <a:r>
              <a:rPr lang="en-US" altLang="zh-CN" sz="2200" b="1" dirty="0" smtClean="0"/>
              <a:t>Q</a:t>
            </a:r>
            <a:r>
              <a:rPr lang="zh-CN" altLang="en-US" sz="2200" b="1" dirty="0" smtClean="0"/>
              <a:t>值越大，阻抗特性越尖锐；反之，</a:t>
            </a:r>
            <a:r>
              <a:rPr lang="en-US" altLang="zh-CN" sz="2200" b="1" dirty="0" smtClean="0"/>
              <a:t>Q</a:t>
            </a:r>
            <a:r>
              <a:rPr lang="zh-CN" altLang="en-US" sz="2200" b="1" dirty="0" smtClean="0"/>
              <a:t>值越小</a:t>
            </a:r>
            <a:r>
              <a:rPr lang="zh-CN" altLang="en-US" sz="2200" b="1" dirty="0"/>
              <a:t>，阻抗特性越</a:t>
            </a:r>
            <a:r>
              <a:rPr lang="zh-CN" altLang="en-US" sz="2200" b="1" dirty="0" smtClean="0"/>
              <a:t>平坦。一般情况下，</a:t>
            </a:r>
            <a:r>
              <a:rPr lang="en-US" altLang="zh-CN" sz="2200" b="1" dirty="0" smtClean="0"/>
              <a:t>LC</a:t>
            </a:r>
            <a:r>
              <a:rPr lang="zh-CN" altLang="en-US" sz="2200" b="1" dirty="0" smtClean="0"/>
              <a:t>谐振回路由于线圈的存在损耗即含有电阻成分，故</a:t>
            </a:r>
            <a:r>
              <a:rPr lang="en-US" altLang="zh-CN" sz="2200" b="1" dirty="0" smtClean="0"/>
              <a:t>Q</a:t>
            </a:r>
            <a:r>
              <a:rPr lang="zh-CN" altLang="en-US" sz="2200" b="1" dirty="0" smtClean="0"/>
              <a:t>不会很大</a:t>
            </a:r>
            <a:r>
              <a:rPr lang="zh-CN" altLang="en-US" sz="2400" b="1" dirty="0" smtClean="0"/>
              <a:t>。</a:t>
            </a:r>
            <a:endParaRPr lang="zh-CN" altLang="en-US" sz="2400" b="1" dirty="0"/>
          </a:p>
        </p:txBody>
      </p:sp>
      <p:sp>
        <p:nvSpPr>
          <p:cNvPr id="21" name="文本框 20"/>
          <p:cNvSpPr txBox="1"/>
          <p:nvPr/>
        </p:nvSpPr>
        <p:spPr>
          <a:xfrm>
            <a:off x="385870" y="457200"/>
            <a:ext cx="2362200" cy="523220"/>
          </a:xfrm>
          <a:prstGeom prst="rect">
            <a:avLst/>
          </a:prstGeom>
          <a:noFill/>
        </p:spPr>
        <p:txBody>
          <a:bodyPr wrap="square" rtlCol="0">
            <a:spAutoFit/>
          </a:bodyPr>
          <a:lstStyle/>
          <a:p>
            <a:r>
              <a:rPr lang="zh-CN" altLang="en-US" sz="2800" b="1" dirty="0">
                <a:solidFill>
                  <a:srgbClr val="0000FF"/>
                </a:solidFill>
              </a:rPr>
              <a:t>品质因数</a:t>
            </a:r>
          </a:p>
        </p:txBody>
      </p:sp>
      <p:sp>
        <p:nvSpPr>
          <p:cNvPr id="22" name="矩形 21"/>
          <p:cNvSpPr/>
          <p:nvPr/>
        </p:nvSpPr>
        <p:spPr>
          <a:xfrm>
            <a:off x="397593" y="1150215"/>
            <a:ext cx="8341486" cy="461665"/>
          </a:xfrm>
          <a:prstGeom prst="rect">
            <a:avLst/>
          </a:prstGeom>
        </p:spPr>
        <p:txBody>
          <a:bodyPr wrap="square">
            <a:spAutoFit/>
          </a:bodyPr>
          <a:lstStyle/>
          <a:p>
            <a:r>
              <a:rPr lang="zh-CN" altLang="en-US" sz="2400" b="1" dirty="0" smtClean="0">
                <a:latin typeface="Times New Roman" panose="02020603050405020304" pitchFamily="18" charset="0"/>
                <a:cs typeface="Times New Roman" panose="02020603050405020304" pitchFamily="18" charset="0"/>
              </a:rPr>
              <a:t>       回路的品质因数描述了回路的储能与它的耗能之比。</a:t>
            </a:r>
            <a:endParaRPr lang="zh-CN" altLang="en-US" sz="2400" b="1" dirty="0"/>
          </a:p>
        </p:txBody>
      </p:sp>
      <mc:AlternateContent xmlns:mc="http://schemas.openxmlformats.org/markup-compatibility/2006" xmlns:a14="http://schemas.microsoft.com/office/drawing/2010/main">
        <mc:Choice Requires="a14">
          <p:sp>
            <p:nvSpPr>
              <p:cNvPr id="25" name="文本框 24"/>
              <p:cNvSpPr txBox="1"/>
              <p:nvPr/>
            </p:nvSpPr>
            <p:spPr>
              <a:xfrm>
                <a:off x="1752600" y="1996470"/>
                <a:ext cx="5449032" cy="9046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1" i="1" smtClean="0">
                          <a:latin typeface="Cambria Math" panose="02040503050406030204" pitchFamily="18" charset="0"/>
                        </a:rPr>
                        <m:t>Q</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r>
                        <a:rPr lang="zh-CN" altLang="en-US" sz="2800" b="1" i="1" smtClean="0">
                          <a:latin typeface="Cambria Math" panose="02040503050406030204" pitchFamily="18" charset="0"/>
                        </a:rPr>
                        <m:t>𝝅</m:t>
                      </m:r>
                      <m:f>
                        <m:fPr>
                          <m:ctrlPr>
                            <a:rPr lang="en-US" altLang="zh-CN" sz="2800" b="1" i="1" smtClean="0">
                              <a:latin typeface="Cambria Math" panose="02040503050406030204" pitchFamily="18" charset="0"/>
                            </a:rPr>
                          </m:ctrlPr>
                        </m:fPr>
                        <m:num>
                          <m:r>
                            <a:rPr lang="zh-CN" altLang="en-US" sz="2800" b="1" i="1">
                              <a:latin typeface="Cambria Math" panose="02040503050406030204" pitchFamily="18" charset="0"/>
                            </a:rPr>
                            <m:t>谐振时</m:t>
                          </m:r>
                          <m:r>
                            <a:rPr lang="zh-CN" altLang="en-US" sz="2800" b="1" i="1" smtClean="0">
                              <a:latin typeface="Cambria Math" panose="02040503050406030204" pitchFamily="18" charset="0"/>
                            </a:rPr>
                            <m:t>回路</m:t>
                          </m:r>
                          <m:r>
                            <a:rPr lang="zh-CN" altLang="en-US" sz="2800" b="1" i="1">
                              <a:latin typeface="Cambria Math" panose="02040503050406030204" pitchFamily="18" charset="0"/>
                            </a:rPr>
                            <m:t>的</m:t>
                          </m:r>
                          <m:r>
                            <a:rPr lang="zh-CN" altLang="en-US" sz="2800" b="1" i="1" smtClean="0">
                              <a:latin typeface="Cambria Math" panose="02040503050406030204" pitchFamily="18" charset="0"/>
                            </a:rPr>
                            <m:t>总</m:t>
                          </m:r>
                          <m:r>
                            <a:rPr lang="zh-CN" altLang="en-US" sz="2800" b="1" i="1">
                              <a:latin typeface="Cambria Math" panose="02040503050406030204" pitchFamily="18" charset="0"/>
                            </a:rPr>
                            <m:t>储能</m:t>
                          </m:r>
                        </m:num>
                        <m:den>
                          <m:r>
                            <a:rPr lang="zh-CN" altLang="en-US" sz="2800" b="1" i="1">
                              <a:latin typeface="Cambria Math" panose="02040503050406030204" pitchFamily="18" charset="0"/>
                            </a:rPr>
                            <m:t>谐振</m:t>
                          </m:r>
                          <m:r>
                            <a:rPr lang="zh-CN" altLang="en-US" sz="2800" b="1" i="1" smtClean="0">
                              <a:latin typeface="Cambria Math" panose="02040503050406030204" pitchFamily="18" charset="0"/>
                            </a:rPr>
                            <m:t>时</m:t>
                          </m:r>
                          <m:r>
                            <a:rPr lang="zh-CN" altLang="en-US" sz="2800" b="1" i="1">
                              <a:latin typeface="Cambria Math" panose="02040503050406030204" pitchFamily="18" charset="0"/>
                            </a:rPr>
                            <m:t>回路</m:t>
                          </m:r>
                          <m:r>
                            <a:rPr lang="zh-CN" altLang="en-US" sz="2800" b="1" i="1" smtClean="0">
                              <a:latin typeface="Cambria Math" panose="02040503050406030204" pitchFamily="18" charset="0"/>
                            </a:rPr>
                            <m:t>一周</m:t>
                          </m:r>
                          <m:r>
                            <a:rPr lang="zh-CN" altLang="en-US" sz="2800" b="1" i="1">
                              <a:latin typeface="Cambria Math" panose="02040503050406030204" pitchFamily="18" charset="0"/>
                            </a:rPr>
                            <m:t>内</m:t>
                          </m:r>
                          <m:r>
                            <a:rPr lang="zh-CN" altLang="en-US" sz="2800" b="1" i="1" smtClean="0">
                              <a:latin typeface="Cambria Math" panose="02040503050406030204" pitchFamily="18" charset="0"/>
                            </a:rPr>
                            <m:t>的</m:t>
                          </m:r>
                          <m:r>
                            <a:rPr lang="zh-CN" altLang="en-US" sz="2800" b="1" i="1">
                              <a:latin typeface="Cambria Math" panose="02040503050406030204" pitchFamily="18" charset="0"/>
                            </a:rPr>
                            <m:t>耗能</m:t>
                          </m:r>
                        </m:den>
                      </m:f>
                    </m:oMath>
                  </m:oMathPara>
                </a14:m>
                <a:endParaRPr lang="zh-CN" altLang="en-US" sz="2800" b="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752600" y="1996470"/>
                <a:ext cx="5449032" cy="904607"/>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98309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FB84E29-E3AE-405A-9DDD-DE87CDFACF95}" type="slidenum">
              <a:rPr lang="en-US" altLang="zh-CN" smtClean="0"/>
              <a:pPr/>
              <a:t>7</a:t>
            </a:fld>
            <a:endParaRPr lang="en-US" altLang="zh-CN"/>
          </a:p>
        </p:txBody>
      </p:sp>
      <p:sp>
        <p:nvSpPr>
          <p:cNvPr id="4" name="文本框 3"/>
          <p:cNvSpPr txBox="1"/>
          <p:nvPr/>
        </p:nvSpPr>
        <p:spPr>
          <a:xfrm>
            <a:off x="457200" y="304800"/>
            <a:ext cx="2362200" cy="523220"/>
          </a:xfrm>
          <a:prstGeom prst="rect">
            <a:avLst/>
          </a:prstGeom>
          <a:noFill/>
        </p:spPr>
        <p:txBody>
          <a:bodyPr wrap="square" rtlCol="0">
            <a:spAutoFit/>
          </a:bodyPr>
          <a:lstStyle/>
          <a:p>
            <a:r>
              <a:rPr lang="zh-CN" altLang="en-US" sz="2800" b="1" dirty="0" smtClean="0">
                <a:solidFill>
                  <a:srgbClr val="0000FF"/>
                </a:solidFill>
              </a:rPr>
              <a:t>电流特性</a:t>
            </a:r>
            <a:endParaRPr lang="zh-CN" altLang="en-US" sz="2800" b="1" dirty="0">
              <a:solidFill>
                <a:srgbClr val="0000FF"/>
              </a:solidFill>
            </a:endParaRPr>
          </a:p>
        </p:txBody>
      </p:sp>
      <mc:AlternateContent xmlns:mc="http://schemas.openxmlformats.org/markup-compatibility/2006">
        <mc:Choice xmlns:a14="http://schemas.microsoft.com/office/drawing/2010/main" Requires="a14">
          <p:sp>
            <p:nvSpPr>
              <p:cNvPr id="6" name="文本框 5"/>
              <p:cNvSpPr txBox="1"/>
              <p:nvPr/>
            </p:nvSpPr>
            <p:spPr>
              <a:xfrm>
                <a:off x="533400" y="1143000"/>
                <a:ext cx="7391400" cy="91172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𝑳</m:t>
                          </m:r>
                        </m:sub>
                      </m:sSub>
                      <m:r>
                        <a:rPr lang="en-US" altLang="zh-CN" sz="2800" b="1" i="1">
                          <a:latin typeface="Cambria Math" panose="02040503050406030204" pitchFamily="18" charset="0"/>
                        </a:rPr>
                        <m:t>(</m:t>
                      </m:r>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𝑽</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num>
                        <m:den>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r>
                            <a:rPr lang="en-US" altLang="zh-CN" sz="2800" b="1" i="1">
                              <a:latin typeface="Cambria Math" panose="02040503050406030204" pitchFamily="18" charset="0"/>
                            </a:rPr>
                            <m:t>𝑳</m:t>
                          </m:r>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r>
                            <a:rPr lang="en-US" altLang="zh-CN" sz="2800" b="1" i="1">
                              <a:latin typeface="Cambria Math" panose="02040503050406030204" pitchFamily="18" charset="0"/>
                            </a:rPr>
                            <m:t>𝑹</m:t>
                          </m:r>
                          <m:r>
                            <a:rPr lang="en-US" altLang="zh-CN" sz="2800" b="1" i="1" baseline="-25000" smtClean="0">
                              <a:latin typeface="Cambria Math" panose="02040503050406030204" pitchFamily="18" charset="0"/>
                            </a:rPr>
                            <m:t>𝟎</m:t>
                          </m:r>
                        </m:num>
                        <m:den>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r>
                            <a:rPr lang="en-US" altLang="zh-CN" sz="2800" b="1" i="1">
                              <a:latin typeface="Cambria Math" panose="02040503050406030204" pitchFamily="18" charset="0"/>
                            </a:rPr>
                            <m:t>𝑳</m:t>
                          </m:r>
                        </m:den>
                      </m:f>
                      <m:r>
                        <a:rPr lang="en-US" altLang="zh-CN" sz="2800" b="1" i="1">
                          <a:latin typeface="Cambria Math" panose="02040503050406030204" pitchFamily="18" charset="0"/>
                        </a:rPr>
                        <m:t>=−</m:t>
                      </m:r>
                      <m:r>
                        <a:rPr lang="en-US" altLang="zh-CN" sz="2800" b="1" i="1">
                          <a:latin typeface="Cambria Math" panose="02040503050406030204" pitchFamily="18" charset="0"/>
                        </a:rPr>
                        <m:t>𝒋𝑸</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oMath>
                  </m:oMathPara>
                </a14:m>
                <a:endParaRPr lang="zh-CN" altLang="en-US" sz="2800" b="1" dirty="0"/>
              </a:p>
            </p:txBody>
          </p:sp>
        </mc:Choice>
        <mc:Fallback>
          <p:sp>
            <p:nvSpPr>
              <p:cNvPr id="6" name="文本框 5"/>
              <p:cNvSpPr txBox="1">
                <a:spLocks noRot="1" noChangeAspect="1" noMove="1" noResize="1" noEditPoints="1" noAdjustHandles="1" noChangeArrowheads="1" noChangeShapeType="1" noTextEdit="1"/>
              </p:cNvSpPr>
              <p:nvPr/>
            </p:nvSpPr>
            <p:spPr>
              <a:xfrm>
                <a:off x="533400" y="1143000"/>
                <a:ext cx="7391400" cy="91172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09954" y="2369704"/>
                <a:ext cx="86106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a:latin typeface="Cambria Math" panose="02040503050406030204" pitchFamily="18" charset="0"/>
                            </a:rPr>
                            <m:t>𝑰</m:t>
                          </m:r>
                        </m:e>
                        <m:sub>
                          <m:r>
                            <m:rPr>
                              <m:sty m:val="p"/>
                            </m:rPr>
                            <a:rPr lang="en-US" altLang="zh-CN" sz="2800" b="1" i="1" smtClean="0">
                              <a:latin typeface="Cambria Math" panose="02040503050406030204" pitchFamily="18" charset="0"/>
                            </a:rPr>
                            <m:t>C</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𝟎</m:t>
                              </m:r>
                            </m:sub>
                          </m:sSub>
                        </m:e>
                      </m:d>
                      <m:r>
                        <a:rPr lang="en-US" altLang="zh-CN" sz="2800" b="1" i="1">
                          <a:latin typeface="Cambria Math" panose="02040503050406030204" pitchFamily="18" charset="0"/>
                        </a:rPr>
                        <m:t>=</m:t>
                      </m:r>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r>
                        <m:rPr>
                          <m:sty m:val="p"/>
                        </m:rPr>
                        <a:rPr lang="en-US" altLang="zh-CN" sz="2800" b="1" i="1">
                          <a:latin typeface="Cambria Math" panose="02040503050406030204" pitchFamily="18" charset="0"/>
                        </a:rPr>
                        <m:t>C</m:t>
                      </m:r>
                      <m:r>
                        <a:rPr lang="en-US" altLang="zh-CN" sz="2800" b="1" i="1">
                          <a:latin typeface="Cambria Math" panose="02040503050406030204" pitchFamily="18" charset="0"/>
                        </a:rPr>
                        <m:t>𝑽</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r>
                        <a:rPr lang="en-US" altLang="zh-CN" sz="2800" b="1" i="1">
                          <a:latin typeface="Cambria Math" panose="02040503050406030204" pitchFamily="18" charset="0"/>
                        </a:rPr>
                        <m:t>=</m:t>
                      </m:r>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r>
                        <m:rPr>
                          <m:sty m:val="p"/>
                        </m:rPr>
                        <a:rPr lang="en-US" altLang="zh-CN" sz="2800" b="1" i="1">
                          <a:latin typeface="Cambria Math" panose="02040503050406030204" pitchFamily="18" charset="0"/>
                        </a:rPr>
                        <m:t>C</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r>
                        <a:rPr lang="en-US" altLang="zh-CN" sz="2800" b="1" i="1" smtClean="0">
                          <a:latin typeface="Cambria Math" panose="02040503050406030204" pitchFamily="18" charset="0"/>
                        </a:rPr>
                        <m:t>𝑹</m:t>
                      </m:r>
                      <m:r>
                        <a:rPr lang="en-US" altLang="zh-CN" sz="2800" b="1" i="1" baseline="-25000"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a:latin typeface="Cambria Math" panose="02040503050406030204" pitchFamily="18" charset="0"/>
                        </a:rPr>
                        <m:t>𝒋</m:t>
                      </m:r>
                      <m:r>
                        <a:rPr lang="en-US" altLang="zh-CN" sz="2800" b="1" i="1" smtClean="0">
                          <a:solidFill>
                            <a:srgbClr val="FF0000"/>
                          </a:solidFill>
                          <a:latin typeface="Cambria Math" panose="02040503050406030204" pitchFamily="18" charset="0"/>
                        </a:rPr>
                        <m:t>𝑸</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𝒔</m:t>
                          </m:r>
                        </m:sub>
                      </m:sSub>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𝒋</m:t>
                          </m:r>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𝝎</m:t>
                              </m:r>
                            </m:e>
                            <m:sub>
                              <m:r>
                                <a:rPr lang="en-US" altLang="zh-CN" sz="2800" b="1" i="1">
                                  <a:latin typeface="Cambria Math" panose="02040503050406030204" pitchFamily="18" charset="0"/>
                                </a:rPr>
                                <m:t>𝒐</m:t>
                              </m:r>
                            </m:sub>
                          </m:sSub>
                        </m:e>
                      </m:d>
                    </m:oMath>
                  </m:oMathPara>
                </a14:m>
                <a:endParaRPr lang="zh-CN" altLang="en-US" sz="28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509954" y="2369704"/>
                <a:ext cx="8610600" cy="430887"/>
              </a:xfrm>
              <a:prstGeom prst="rect">
                <a:avLst/>
              </a:prstGeom>
              <a:blipFill>
                <a:blip r:embed="rId3"/>
                <a:stretch>
                  <a:fillRect b="-2857"/>
                </a:stretch>
              </a:blipFill>
            </p:spPr>
            <p:txBody>
              <a:bodyPr/>
              <a:lstStyle/>
              <a:p>
                <a:r>
                  <a:rPr lang="zh-CN" altLang="en-US">
                    <a:noFill/>
                  </a:rPr>
                  <a:t> </a:t>
                </a:r>
              </a:p>
            </p:txBody>
          </p:sp>
        </mc:Fallback>
      </mc:AlternateContent>
      <p:sp>
        <p:nvSpPr>
          <p:cNvPr id="8" name="文本框 7"/>
          <p:cNvSpPr txBox="1"/>
          <p:nvPr/>
        </p:nvSpPr>
        <p:spPr>
          <a:xfrm>
            <a:off x="304800" y="3352800"/>
            <a:ext cx="8745932" cy="2841804"/>
          </a:xfrm>
          <a:prstGeom prst="rect">
            <a:avLst/>
          </a:prstGeom>
          <a:noFill/>
        </p:spPr>
        <p:txBody>
          <a:bodyPr wrap="square" rtlCol="0">
            <a:spAutoFit/>
          </a:bodyPr>
          <a:lstStyle/>
          <a:p>
            <a:pPr marL="342900" indent="-342900" algn="just">
              <a:lnSpc>
                <a:spcPts val="4000"/>
              </a:lnSpc>
              <a:buClr>
                <a:schemeClr val="accent2"/>
              </a:buClr>
              <a:buFont typeface="Wingdings" panose="05000000000000000000" pitchFamily="2" charset="2"/>
              <a:buChar char="Ø"/>
            </a:pPr>
            <a:r>
              <a:rPr lang="zh-CN" altLang="en-US" sz="2400" b="1" dirty="0" smtClean="0">
                <a:latin typeface="Times New Roman" panose="02020603050405020304" pitchFamily="18" charset="0"/>
                <a:cs typeface="Times New Roman" panose="02020603050405020304" pitchFamily="18" charset="0"/>
              </a:rPr>
              <a:t>两者电流大小相等，方向相反，且为信号源电流的</a:t>
            </a:r>
            <a:r>
              <a:rPr lang="en-US" altLang="zh-CN" sz="2400" b="1" dirty="0" smtClean="0">
                <a:solidFill>
                  <a:srgbClr val="FF0000"/>
                </a:solidFill>
                <a:latin typeface="Times New Roman" panose="02020603050405020304" pitchFamily="18" charset="0"/>
                <a:cs typeface="Times New Roman" panose="02020603050405020304" pitchFamily="18" charset="0"/>
              </a:rPr>
              <a:t>Q</a:t>
            </a:r>
            <a:r>
              <a:rPr lang="zh-CN" altLang="en-US" sz="2400" b="1" dirty="0" smtClean="0">
                <a:latin typeface="Times New Roman" panose="02020603050405020304" pitchFamily="18" charset="0"/>
                <a:cs typeface="Times New Roman" panose="02020603050405020304" pitchFamily="18" charset="0"/>
              </a:rPr>
              <a:t>倍。谐振时，</a:t>
            </a:r>
            <a:r>
              <a:rPr lang="zh-CN" altLang="en-US" sz="2400" b="1" dirty="0" smtClean="0">
                <a:solidFill>
                  <a:srgbClr val="0000FF"/>
                </a:solidFill>
                <a:latin typeface="Times New Roman" panose="02020603050405020304" pitchFamily="18" charset="0"/>
                <a:cs typeface="Times New Roman" panose="02020603050405020304" pitchFamily="18" charset="0"/>
              </a:rPr>
              <a:t>电容上的能量和电感上的能量互相转换，产生振荡</a:t>
            </a:r>
            <a:r>
              <a:rPr lang="zh-CN" altLang="en-US" sz="2400" b="1" dirty="0" smtClean="0">
                <a:latin typeface="Times New Roman" panose="02020603050405020304" pitchFamily="18" charset="0"/>
                <a:cs typeface="Times New Roman" panose="02020603050405020304" pitchFamily="18" charset="0"/>
              </a:rPr>
              <a:t>，而信号源上的能量仅补充电阻</a:t>
            </a:r>
            <a:r>
              <a:rPr lang="en-US" altLang="zh-CN" sz="2400" b="1" dirty="0" smtClean="0">
                <a:latin typeface="Times New Roman" panose="02020603050405020304" pitchFamily="18" charset="0"/>
                <a:cs typeface="Times New Roman" panose="02020603050405020304" pitchFamily="18" charset="0"/>
              </a:rPr>
              <a:t>R</a:t>
            </a:r>
            <a:r>
              <a:rPr lang="zh-CN" altLang="en-US" sz="2400" b="1" dirty="0" smtClean="0">
                <a:latin typeface="Times New Roman" panose="02020603050405020304" pitchFamily="18" charset="0"/>
                <a:cs typeface="Times New Roman" panose="02020603050405020304" pitchFamily="18" charset="0"/>
              </a:rPr>
              <a:t>上的损耗；</a:t>
            </a:r>
            <a:endParaRPr lang="en-US" altLang="zh-CN" sz="2400" b="1" dirty="0" smtClean="0">
              <a:latin typeface="Times New Roman" panose="02020603050405020304" pitchFamily="18" charset="0"/>
              <a:cs typeface="Times New Roman" panose="02020603050405020304" pitchFamily="18" charset="0"/>
            </a:endParaRPr>
          </a:p>
          <a:p>
            <a:pPr marL="342900" indent="-342900" algn="just">
              <a:lnSpc>
                <a:spcPts val="4000"/>
              </a:lnSpc>
              <a:buClr>
                <a:schemeClr val="accent2"/>
              </a:buClr>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谐振</a:t>
            </a:r>
            <a:r>
              <a:rPr lang="zh-CN" altLang="en-US" sz="2400" b="1" dirty="0" smtClean="0">
                <a:latin typeface="Times New Roman" panose="02020603050405020304" pitchFamily="18" charset="0"/>
                <a:cs typeface="Times New Roman" panose="02020603050405020304" pitchFamily="18" charset="0"/>
              </a:rPr>
              <a:t>时，流过的电感和电容的电流是信号源电流的</a:t>
            </a:r>
            <a:r>
              <a:rPr lang="en-US" altLang="zh-CN" sz="2400" b="1" dirty="0" smtClean="0">
                <a:latin typeface="Times New Roman" panose="02020603050405020304" pitchFamily="18" charset="0"/>
                <a:cs typeface="Times New Roman" panose="02020603050405020304" pitchFamily="18" charset="0"/>
              </a:rPr>
              <a:t>Q</a:t>
            </a:r>
            <a:r>
              <a:rPr lang="zh-CN" altLang="en-US" sz="2400" b="1" dirty="0" smtClean="0">
                <a:latin typeface="Times New Roman" panose="02020603050405020304" pitchFamily="18" charset="0"/>
                <a:cs typeface="Times New Roman" panose="02020603050405020304" pitchFamily="18" charset="0"/>
              </a:rPr>
              <a:t>倍，选择电感线圈时应注意线径大小以承受电流的容量。</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54374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FB84E29-E3AE-405A-9DDD-DE87CDFACF95}" type="slidenum">
              <a:rPr lang="en-US" altLang="zh-CN" smtClean="0"/>
              <a:pPr/>
              <a:t>8</a:t>
            </a:fld>
            <a:endParaRPr lang="en-US" altLang="zh-CN"/>
          </a:p>
        </p:txBody>
      </p:sp>
      <mc:AlternateContent xmlns:mc="http://schemas.openxmlformats.org/markup-compatibility/2006" xmlns:a14="http://schemas.microsoft.com/office/drawing/2010/main">
        <mc:Choice Requires="a14">
          <p:sp>
            <p:nvSpPr>
              <p:cNvPr id="4" name="文本框 3"/>
              <p:cNvSpPr txBox="1"/>
              <p:nvPr/>
            </p:nvSpPr>
            <p:spPr>
              <a:xfrm>
                <a:off x="2133600" y="1371600"/>
                <a:ext cx="4953000" cy="1741567"/>
              </a:xfrm>
              <a:prstGeom prst="rect">
                <a:avLst/>
              </a:prstGeom>
              <a:solidFill>
                <a:schemeClr val="accent5"/>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1" i="1" smtClean="0">
                              <a:latin typeface="Cambria Math" panose="02040503050406030204" pitchFamily="18" charset="0"/>
                            </a:rPr>
                          </m:ctrlPr>
                        </m:dPr>
                        <m:e>
                          <m:r>
                            <m:rPr>
                              <m:sty m:val="p"/>
                            </m:rPr>
                            <a:rPr lang="en-US" altLang="zh-CN" sz="2800" b="1" i="1">
                              <a:latin typeface="Cambria Math" panose="02040503050406030204" pitchFamily="18" charset="0"/>
                            </a:rPr>
                            <m:t>Z</m:t>
                          </m:r>
                        </m:e>
                      </m:d>
                      <m:r>
                        <a:rPr lang="en-US" altLang="zh-CN" sz="2800" b="1" i="1">
                          <a:latin typeface="Cambria Math" panose="02040503050406030204" pitchFamily="18" charset="0"/>
                        </a:rPr>
                        <m:t>=</m:t>
                      </m:r>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d>
                                <m:dPr>
                                  <m:begChr m:val="|"/>
                                  <m:endChr m:val="|"/>
                                  <m:ctrlPr>
                                    <a:rPr lang="en-US" altLang="zh-CN" sz="2800" b="1" i="1" smtClean="0">
                                      <a:latin typeface="Cambria Math" panose="02040503050406030204" pitchFamily="18" charset="0"/>
                                    </a:rPr>
                                  </m:ctrlPr>
                                </m:dPr>
                                <m:e>
                                  <m:r>
                                    <m:rPr>
                                      <m:sty m:val="p"/>
                                    </m:rPr>
                                    <a:rPr lang="en-US" altLang="zh-CN" sz="2800" b="1" i="1">
                                      <a:latin typeface="Cambria Math" panose="02040503050406030204" pitchFamily="18" charset="0"/>
                                    </a:rPr>
                                    <m:t>Y</m:t>
                                  </m:r>
                                </m:e>
                              </m:d>
                            </m:den>
                          </m:f>
                        </m:e>
                      </m:box>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m:rPr>
                                  <m:sty m:val="p"/>
                                </m:rPr>
                                <a:rPr lang="en-US" altLang="zh-CN" sz="2800" b="1" i="1">
                                  <a:latin typeface="Cambria Math" panose="02040503050406030204" pitchFamily="18" charset="0"/>
                                </a:rPr>
                                <m:t>R</m:t>
                              </m:r>
                            </m:e>
                            <m:sub>
                              <m:r>
                                <a:rPr lang="en-US" altLang="zh-CN" sz="2800" b="1" i="1" smtClean="0">
                                  <a:latin typeface="Cambria Math" panose="02040503050406030204" pitchFamily="18" charset="0"/>
                                </a:rPr>
                                <m:t>𝟎</m:t>
                              </m:r>
                            </m:sub>
                          </m:sSub>
                        </m:num>
                        <m:den>
                          <m:rad>
                            <m:radPr>
                              <m:degHide m:val="on"/>
                              <m:ctrlPr>
                                <a:rPr lang="en-US" altLang="zh-CN" sz="2800" b="1" i="1" smtClean="0">
                                  <a:latin typeface="Cambria Math" panose="02040503050406030204" pitchFamily="18" charset="0"/>
                                </a:rPr>
                              </m:ctrlPr>
                            </m:radPr>
                            <m:deg/>
                            <m:e>
                              <m:r>
                                <a:rPr lang="en-US" altLang="zh-CN" sz="2800" b="1" i="1" smtClean="0">
                                  <a:latin typeface="Cambria Math" panose="02040503050406030204" pitchFamily="18" charset="0"/>
                                </a:rPr>
                                <m:t>𝟏</m:t>
                              </m:r>
                              <m:r>
                                <a:rPr lang="en-US" altLang="zh-CN" sz="2800" b="1" i="1">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𝑸</m:t>
                                  </m:r>
                                </m:e>
                                <m:sup>
                                  <m:r>
                                    <a:rPr lang="en-US" altLang="zh-CN" sz="2800" b="1" i="1" smtClean="0">
                                      <a:latin typeface="Cambria Math" panose="02040503050406030204" pitchFamily="18" charset="0"/>
                                    </a:rPr>
                                    <m:t>𝟐</m:t>
                                  </m:r>
                                </m:sup>
                              </m:sSup>
                              <m:box>
                                <m:boxPr>
                                  <m:ctrlPr>
                                    <a:rPr lang="en-US" altLang="zh-CN" sz="2800" b="1" i="1" smtClean="0">
                                      <a:latin typeface="Cambria Math" panose="02040503050406030204" pitchFamily="18" charset="0"/>
                                    </a:rPr>
                                  </m:ctrlPr>
                                </m:boxPr>
                                <m:e>
                                  <m:sSup>
                                    <m:sSupPr>
                                      <m:ctrlPr>
                                        <a:rPr lang="en-US" altLang="zh-CN" sz="2800" b="1" i="1" smtClean="0">
                                          <a:latin typeface="Cambria Math" panose="02040503050406030204" pitchFamily="18" charset="0"/>
                                        </a:rPr>
                                      </m:ctrlPr>
                                    </m:sSupPr>
                                    <m:e>
                                      <m:d>
                                        <m:dPr>
                                          <m:ctrlPr>
                                            <a:rPr lang="en-US" altLang="zh-CN" sz="2800" b="1" i="1">
                                              <a:latin typeface="Cambria Math" panose="02040503050406030204" pitchFamily="18" charset="0"/>
                                            </a:rPr>
                                          </m:ctrlPr>
                                        </m:dPr>
                                        <m:e>
                                          <m:box>
                                            <m:boxPr>
                                              <m:ctrlPr>
                                                <a:rPr lang="en-US" altLang="zh-CN" sz="2800" b="1" i="1">
                                                  <a:latin typeface="Cambria Math" panose="02040503050406030204" pitchFamily="18" charset="0"/>
                                                </a:rPr>
                                              </m:ctrlPr>
                                            </m:boxPr>
                                            <m:e>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𝒇</m:t>
                                                  </m:r>
                                                </m:num>
                                                <m:den>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𝟎</m:t>
                                                      </m:r>
                                                    </m:sub>
                                                  </m:sSub>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𝟎</m:t>
                                                      </m:r>
                                                    </m:sub>
                                                  </m:sSub>
                                                </m:num>
                                                <m:den>
                                                  <m:r>
                                                    <a:rPr lang="en-US" altLang="zh-CN" sz="2800" b="1" i="1">
                                                      <a:latin typeface="Cambria Math" panose="02040503050406030204" pitchFamily="18" charset="0"/>
                                                    </a:rPr>
                                                    <m:t>𝒇</m:t>
                                                  </m:r>
                                                </m:den>
                                              </m:f>
                                            </m:e>
                                          </m:box>
                                        </m:e>
                                      </m:d>
                                    </m:e>
                                    <m:sup>
                                      <m:r>
                                        <a:rPr lang="en-US" altLang="zh-CN" sz="2800" b="1" i="1" smtClean="0">
                                          <a:latin typeface="Cambria Math" panose="02040503050406030204" pitchFamily="18" charset="0"/>
                                        </a:rPr>
                                        <m:t>𝟐</m:t>
                                      </m:r>
                                    </m:sup>
                                  </m:sSup>
                                </m:e>
                              </m:box>
                            </m:e>
                          </m:rad>
                        </m:den>
                      </m:f>
                    </m:oMath>
                  </m:oMathPara>
                </a14:m>
                <a:endParaRPr lang="zh-CN" altLang="en-US" sz="2800" b="1" dirty="0"/>
              </a:p>
            </p:txBody>
          </p:sp>
        </mc:Choice>
        <mc:Fallback xmlns="">
          <p:sp>
            <p:nvSpPr>
              <p:cNvPr id="4" name="文本框 3"/>
              <p:cNvSpPr txBox="1">
                <a:spLocks noRot="1" noChangeAspect="1" noMove="1" noResize="1" noEditPoints="1" noAdjustHandles="1" noChangeArrowheads="1" noChangeShapeType="1" noTextEdit="1"/>
              </p:cNvSpPr>
              <p:nvPr/>
            </p:nvSpPr>
            <p:spPr>
              <a:xfrm>
                <a:off x="2133600" y="1371600"/>
                <a:ext cx="4953000" cy="1741567"/>
              </a:xfrm>
              <a:prstGeom prst="rect">
                <a:avLst/>
              </a:prstGeom>
              <a:blipFill>
                <a:blip r:embed="rId2"/>
                <a:stretch>
                  <a:fillRect/>
                </a:stretch>
              </a:blipFill>
            </p:spPr>
            <p:txBody>
              <a:bodyPr/>
              <a:lstStyle/>
              <a:p>
                <a:r>
                  <a:rPr lang="zh-CN" altLang="en-US">
                    <a:noFill/>
                  </a:rPr>
                  <a:t> </a:t>
                </a:r>
              </a:p>
            </p:txBody>
          </p:sp>
        </mc:Fallback>
      </mc:AlternateContent>
      <p:sp>
        <p:nvSpPr>
          <p:cNvPr id="6" name="文本框 5"/>
          <p:cNvSpPr txBox="1"/>
          <p:nvPr/>
        </p:nvSpPr>
        <p:spPr>
          <a:xfrm>
            <a:off x="457200" y="533400"/>
            <a:ext cx="3866663"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zh-CN" altLang="en-US" sz="2400" b="1" dirty="0" smtClean="0"/>
              <a:t>回路的</a:t>
            </a:r>
            <a:r>
              <a:rPr lang="zh-CN" altLang="en-US" sz="2400" b="1" dirty="0" smtClean="0">
                <a:solidFill>
                  <a:srgbClr val="0000FF"/>
                </a:solidFill>
              </a:rPr>
              <a:t>阻抗特性</a:t>
            </a:r>
            <a:r>
              <a:rPr lang="zh-CN" altLang="en-US" sz="2400" b="1" dirty="0" smtClean="0"/>
              <a:t>：</a:t>
            </a:r>
            <a:endParaRPr lang="zh-CN" altLang="en-US" sz="2400" b="1" dirty="0"/>
          </a:p>
        </p:txBody>
      </p:sp>
      <p:sp>
        <p:nvSpPr>
          <p:cNvPr id="7" name="文本框 6"/>
          <p:cNvSpPr txBox="1"/>
          <p:nvPr/>
        </p:nvSpPr>
        <p:spPr>
          <a:xfrm>
            <a:off x="762000" y="3643625"/>
            <a:ext cx="8229600" cy="966996"/>
          </a:xfrm>
          <a:prstGeom prst="rect">
            <a:avLst/>
          </a:prstGeom>
          <a:noFill/>
        </p:spPr>
        <p:txBody>
          <a:bodyPr wrap="square" rtlCol="0">
            <a:spAutoFit/>
          </a:bodyPr>
          <a:lstStyle/>
          <a:p>
            <a:pPr>
              <a:lnSpc>
                <a:spcPts val="3600"/>
              </a:lnSpc>
            </a:pPr>
            <a:r>
              <a:rPr lang="zh-CN" altLang="en-US" sz="2400" b="1" dirty="0" smtClean="0">
                <a:latin typeface="Times New Roman" panose="02020603050405020304" pitchFamily="18" charset="0"/>
                <a:cs typeface="Times New Roman" panose="02020603050405020304" pitchFamily="18" charset="0"/>
              </a:rPr>
              <a:t>当谐振时即</a:t>
            </a:r>
            <a:r>
              <a:rPr lang="en-US" altLang="zh-CN" sz="2400" b="1" i="1" dirty="0" smtClean="0">
                <a:latin typeface="Times New Roman" panose="02020603050405020304" pitchFamily="18" charset="0"/>
                <a:cs typeface="Times New Roman" panose="02020603050405020304" pitchFamily="18" charset="0"/>
              </a:rPr>
              <a:t>f=f</a:t>
            </a:r>
            <a:r>
              <a:rPr lang="en-US" altLang="zh-CN" sz="2400" b="1" i="1" baseline="-25000" dirty="0" smtClean="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时，回路阻抗最大且为纯电阻，失谐时阻抗变小，</a:t>
            </a:r>
            <a:r>
              <a:rPr lang="en-US" altLang="zh-CN" sz="2400" b="1" i="1" dirty="0" smtClean="0">
                <a:latin typeface="Times New Roman" panose="02020603050405020304" pitchFamily="18" charset="0"/>
                <a:cs typeface="Times New Roman" panose="02020603050405020304" pitchFamily="18" charset="0"/>
              </a:rPr>
              <a:t>f&lt;f</a:t>
            </a:r>
            <a:r>
              <a:rPr lang="en-US" altLang="zh-CN" sz="2400" b="1" i="1" baseline="-25000" dirty="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时，回路呈现感性，</a:t>
            </a:r>
            <a:r>
              <a:rPr lang="en-US" altLang="zh-CN" sz="2400" b="1" i="1" dirty="0" smtClean="0">
                <a:latin typeface="Times New Roman" panose="02020603050405020304" pitchFamily="18" charset="0"/>
                <a:cs typeface="Times New Roman" panose="02020603050405020304" pitchFamily="18" charset="0"/>
              </a:rPr>
              <a:t>f&gt;f</a:t>
            </a:r>
            <a:r>
              <a:rPr lang="en-US" altLang="zh-CN" sz="2400" b="1" i="1" baseline="-25000" dirty="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时，回路呈现容性。</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2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44732" t="13570" r="15762" b="-1001"/>
          <a:stretch/>
        </p:blipFill>
        <p:spPr>
          <a:xfrm>
            <a:off x="5181601" y="1280873"/>
            <a:ext cx="3962399" cy="3962400"/>
          </a:xfrm>
          <a:prstGeom prst="rect">
            <a:avLst/>
          </a:prstGeom>
        </p:spPr>
      </p:pic>
      <p:sp>
        <p:nvSpPr>
          <p:cNvPr id="3" name="灯片编号占位符 2"/>
          <p:cNvSpPr>
            <a:spLocks noGrp="1"/>
          </p:cNvSpPr>
          <p:nvPr>
            <p:ph type="sldNum" sz="quarter" idx="12"/>
          </p:nvPr>
        </p:nvSpPr>
        <p:spPr>
          <a:xfrm>
            <a:off x="8518281" y="6370027"/>
            <a:ext cx="457200" cy="476250"/>
          </a:xfrm>
        </p:spPr>
        <p:txBody>
          <a:bodyPr/>
          <a:lstStyle/>
          <a:p>
            <a:fld id="{7FB84E29-E3AE-405A-9DDD-DE87CDFACF95}" type="slidenum">
              <a:rPr lang="en-US" altLang="zh-CN" smtClean="0"/>
              <a:pPr/>
              <a:t>9</a:t>
            </a:fld>
            <a:endParaRPr lang="en-US" altLang="zh-CN"/>
          </a:p>
        </p:txBody>
      </p:sp>
      <p:sp>
        <p:nvSpPr>
          <p:cNvPr id="4" name="标题 1"/>
          <p:cNvSpPr>
            <a:spLocks noGrp="1"/>
          </p:cNvSpPr>
          <p:nvPr>
            <p:ph type="title"/>
          </p:nvPr>
        </p:nvSpPr>
        <p:spPr>
          <a:xfrm>
            <a:off x="457200" y="76200"/>
            <a:ext cx="8229600" cy="1143000"/>
          </a:xfrm>
        </p:spPr>
        <p:txBody>
          <a:bodyPr/>
          <a:lstStyle/>
          <a:p>
            <a:r>
              <a:rPr lang="zh-CN" altLang="en-US" b="1" dirty="0">
                <a:solidFill>
                  <a:srgbClr val="4A206A"/>
                </a:solidFill>
                <a:latin typeface="微软雅黑" pitchFamily="34" charset="-122"/>
                <a:ea typeface="微软雅黑" pitchFamily="34" charset="-122"/>
              </a:rPr>
              <a:t>并联</a:t>
            </a:r>
            <a:r>
              <a:rPr lang="zh-CN" altLang="en-US" b="1" dirty="0" smtClean="0">
                <a:solidFill>
                  <a:srgbClr val="4A206A"/>
                </a:solidFill>
                <a:latin typeface="微软雅黑" pitchFamily="34" charset="-122"/>
                <a:ea typeface="微软雅黑" pitchFamily="34" charset="-122"/>
              </a:rPr>
              <a:t>谐振回路的选频特性</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152400" y="1134997"/>
                <a:ext cx="5638800" cy="842538"/>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zh-CN" altLang="en-US" sz="2400" b="1" dirty="0" smtClean="0"/>
                  <a:t>设信号源为恒流</a:t>
                </a:r>
                <a14:m>
                  <m:oMath xmlns:m="http://schemas.openxmlformats.org/officeDocument/2006/math">
                    <m:r>
                      <m:rPr>
                        <m:nor/>
                      </m:rPr>
                      <a:rPr lang="zh-CN" altLang="en-US" sz="2400" b="1" dirty="0"/>
                      <m:t>源</m:t>
                    </m:r>
                    <m:acc>
                      <m:accPr>
                        <m:chr m:val="̇"/>
                        <m:ctrlPr>
                          <a:rPr lang="zh-CN" altLang="en-US" sz="2400" b="1" i="1">
                            <a:latin typeface="Cambria Math" panose="02040503050406030204" pitchFamily="18" charset="0"/>
                          </a:rPr>
                        </m:ctrlPr>
                      </m:acc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𝑰</m:t>
                            </m:r>
                          </m:e>
                          <m:sub>
                            <m:r>
                              <a:rPr lang="en-US" altLang="zh-CN" sz="2400" b="1" i="1">
                                <a:latin typeface="Cambria Math" panose="02040503050406030204" pitchFamily="18" charset="0"/>
                              </a:rPr>
                              <m:t>𝒔</m:t>
                            </m:r>
                          </m:sub>
                        </m:sSub>
                      </m:e>
                    </m:acc>
                  </m:oMath>
                </a14:m>
                <a:r>
                  <a:rPr lang="zh-CN" altLang="en-US" sz="2400" b="1" dirty="0" smtClean="0"/>
                  <a:t>，响应回路电源</a:t>
                </a:r>
                <a14:m>
                  <m:oMath xmlns:m="http://schemas.openxmlformats.org/officeDocument/2006/math">
                    <m:acc>
                      <m:accPr>
                        <m:chr m:val="̇"/>
                        <m:ctrlPr>
                          <a:rPr lang="zh-CN" altLang="en-US" sz="2400" b="1" i="1">
                            <a:latin typeface="Cambria Math" panose="02040503050406030204" pitchFamily="18" charset="0"/>
                          </a:rPr>
                        </m:ctrlPr>
                      </m:accPr>
                      <m:e>
                        <m:r>
                          <m:rPr>
                            <m:sty m:val="p"/>
                          </m:rPr>
                          <a:rPr lang="en-US" altLang="zh-CN" sz="2400" b="1" i="1">
                            <a:latin typeface="Cambria Math" panose="02040503050406030204" pitchFamily="18" charset="0"/>
                          </a:rPr>
                          <m:t>U</m:t>
                        </m:r>
                      </m:e>
                    </m:acc>
                  </m:oMath>
                </a14:m>
                <a:r>
                  <a:rPr lang="zh-CN" altLang="en-US" sz="2400" b="1" dirty="0" smtClean="0"/>
                  <a:t>，则</a:t>
                </a:r>
                <a:endParaRPr lang="zh-CN" altLang="en-US" sz="24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152400" y="1134997"/>
                <a:ext cx="5638800" cy="842538"/>
              </a:xfrm>
              <a:prstGeom prst="rect">
                <a:avLst/>
              </a:prstGeom>
              <a:blipFill>
                <a:blip r:embed="rId3"/>
                <a:stretch>
                  <a:fillRect l="-1405" t="-6522" r="-7027" b="-137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08638" y="1740932"/>
                <a:ext cx="1676400" cy="473206"/>
              </a:xfrm>
              <a:prstGeom prst="rect">
                <a:avLst/>
              </a:prstGeom>
            </p:spPr>
            <p:txBody>
              <a:bodyPr wrap="square">
                <a:spAutoFit/>
              </a:bodyPr>
              <a:lstStyle/>
              <a:p>
                <a14:m>
                  <m:oMath xmlns:m="http://schemas.openxmlformats.org/officeDocument/2006/math">
                    <m:acc>
                      <m:accPr>
                        <m:chr m:val="̇"/>
                        <m:ctrlPr>
                          <a:rPr lang="zh-CN" altLang="en-US" sz="2400" b="1" i="1" smtClean="0">
                            <a:latin typeface="Cambria Math" panose="02040503050406030204" pitchFamily="18" charset="0"/>
                          </a:rPr>
                        </m:ctrlPr>
                      </m:accPr>
                      <m:e>
                        <m:r>
                          <a:rPr lang="en-US" altLang="zh-CN" sz="2400" b="1" i="1" smtClean="0">
                            <a:latin typeface="Cambria Math" panose="02040503050406030204" pitchFamily="18" charset="0"/>
                          </a:rPr>
                          <m:t>𝑼</m:t>
                        </m:r>
                      </m:e>
                    </m:acc>
                  </m:oMath>
                </a14:m>
                <a:r>
                  <a:rPr lang="en-US" altLang="zh-CN" sz="2400" dirty="0" smtClean="0"/>
                  <a:t>=</a:t>
                </a:r>
                <a14:m>
                  <m:oMath xmlns:m="http://schemas.openxmlformats.org/officeDocument/2006/math">
                    <m:acc>
                      <m:accPr>
                        <m:chr m:val="̇"/>
                        <m:ctrlPr>
                          <a:rPr lang="zh-CN" altLang="en-US" sz="2400" b="1" i="1">
                            <a:latin typeface="Cambria Math" panose="02040503050406030204" pitchFamily="18" charset="0"/>
                          </a:rPr>
                        </m:ctrlPr>
                      </m:acc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𝑰</m:t>
                            </m:r>
                          </m:e>
                          <m:sub>
                            <m:r>
                              <a:rPr lang="en-US" altLang="zh-CN" sz="2400" b="1" i="1">
                                <a:latin typeface="Cambria Math" panose="02040503050406030204" pitchFamily="18" charset="0"/>
                              </a:rPr>
                              <m:t>𝒔</m:t>
                            </m:r>
                          </m:sub>
                        </m:sSub>
                      </m:e>
                    </m:acc>
                    <m:r>
                      <m:rPr>
                        <m:sty m:val="p"/>
                      </m:rPr>
                      <a:rPr lang="en-US" altLang="zh-CN" sz="2400" b="0" i="0" smtClean="0">
                        <a:latin typeface="Cambria Math" panose="02040503050406030204" pitchFamily="18" charset="0"/>
                      </a:rPr>
                      <m:t>Z</m:t>
                    </m:r>
                  </m:oMath>
                </a14:m>
                <a:endParaRPr lang="en-US" altLang="zh-CN" sz="2400" dirty="0" smtClean="0"/>
              </a:p>
            </p:txBody>
          </p:sp>
        </mc:Choice>
        <mc:Fallback xmlns="">
          <p:sp>
            <p:nvSpPr>
              <p:cNvPr id="7" name="矩形 6"/>
              <p:cNvSpPr>
                <a:spLocks noRot="1" noChangeAspect="1" noMove="1" noResize="1" noEditPoints="1" noAdjustHandles="1" noChangeArrowheads="1" noChangeShapeType="1" noTextEdit="1"/>
              </p:cNvSpPr>
              <p:nvPr/>
            </p:nvSpPr>
            <p:spPr>
              <a:xfrm>
                <a:off x="1708638" y="1740932"/>
                <a:ext cx="1676400" cy="473206"/>
              </a:xfrm>
              <a:prstGeom prst="rect">
                <a:avLst/>
              </a:prstGeom>
              <a:blipFill>
                <a:blip r:embed="rId4"/>
                <a:stretch>
                  <a:fillRect l="-727" t="-6494" b="-31169"/>
                </a:stretch>
              </a:blipFill>
            </p:spPr>
            <p:txBody>
              <a:bodyPr/>
              <a:lstStyle/>
              <a:p>
                <a:r>
                  <a:rPr lang="zh-CN" altLang="en-US">
                    <a:noFill/>
                  </a:rPr>
                  <a:t> </a:t>
                </a:r>
              </a:p>
            </p:txBody>
          </p:sp>
        </mc:Fallback>
      </mc:AlternateContent>
      <p:sp>
        <p:nvSpPr>
          <p:cNvPr id="8" name="文本框 7"/>
          <p:cNvSpPr txBox="1"/>
          <p:nvPr/>
        </p:nvSpPr>
        <p:spPr>
          <a:xfrm>
            <a:off x="597876" y="2208276"/>
            <a:ext cx="990600" cy="461665"/>
          </a:xfrm>
          <a:prstGeom prst="rect">
            <a:avLst/>
          </a:prstGeom>
          <a:noFill/>
        </p:spPr>
        <p:txBody>
          <a:bodyPr wrap="square" rtlCol="0">
            <a:spAutoFit/>
          </a:bodyPr>
          <a:lstStyle/>
          <a:p>
            <a:r>
              <a:rPr lang="zh-CN" altLang="en-US" sz="2400" b="1" dirty="0"/>
              <a:t>模</a:t>
            </a:r>
          </a:p>
        </p:txBody>
      </p:sp>
      <mc:AlternateContent xmlns:mc="http://schemas.openxmlformats.org/markup-compatibility/2006" xmlns:a14="http://schemas.microsoft.com/office/drawing/2010/main">
        <mc:Choice Requires="a14">
          <p:sp>
            <p:nvSpPr>
              <p:cNvPr id="10" name="文本框 9"/>
              <p:cNvSpPr txBox="1"/>
              <p:nvPr/>
            </p:nvSpPr>
            <p:spPr>
              <a:xfrm>
                <a:off x="410308" y="2590799"/>
                <a:ext cx="4953000" cy="134254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1" i="1" smtClean="0">
                          <a:latin typeface="Cambria Math" panose="02040503050406030204" pitchFamily="18" charset="0"/>
                        </a:rPr>
                        <m:t>U</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sty m:val="p"/>
                            </m:rPr>
                            <a:rPr lang="en-US" altLang="zh-CN" sz="2800" b="1" i="1">
                              <a:latin typeface="Cambria Math" panose="02040503050406030204" pitchFamily="18" charset="0"/>
                            </a:rPr>
                            <m:t>I</m:t>
                          </m:r>
                        </m:e>
                        <m:sub>
                          <m:r>
                            <a:rPr lang="en-US" altLang="zh-CN" sz="2800" b="1" i="1" smtClean="0">
                              <a:latin typeface="Cambria Math" panose="02040503050406030204" pitchFamily="18" charset="0"/>
                            </a:rPr>
                            <m:t>𝑺</m:t>
                          </m:r>
                        </m:sub>
                      </m:sSub>
                      <m:d>
                        <m:dPr>
                          <m:begChr m:val="|"/>
                          <m:endChr m:val="|"/>
                          <m:ctrlPr>
                            <a:rPr lang="en-US" altLang="zh-CN" sz="2800" b="1" i="1">
                              <a:latin typeface="Cambria Math" panose="02040503050406030204" pitchFamily="18" charset="0"/>
                            </a:rPr>
                          </m:ctrlPr>
                        </m:dPr>
                        <m:e>
                          <m:r>
                            <m:rPr>
                              <m:sty m:val="p"/>
                            </m:rPr>
                            <a:rPr lang="en-US" altLang="zh-CN" sz="2800" b="1" i="1">
                              <a:latin typeface="Cambria Math" panose="02040503050406030204" pitchFamily="18" charset="0"/>
                            </a:rPr>
                            <m:t>Z</m:t>
                          </m:r>
                        </m:e>
                      </m:d>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𝑼</m:t>
                              </m:r>
                            </m:e>
                            <m:sub>
                              <m:r>
                                <a:rPr lang="en-US" altLang="zh-CN" sz="2800" b="1" i="1" smtClean="0">
                                  <a:latin typeface="Cambria Math" panose="02040503050406030204" pitchFamily="18" charset="0"/>
                                </a:rPr>
                                <m:t>𝒎</m:t>
                              </m:r>
                            </m:sub>
                          </m:sSub>
                        </m:num>
                        <m:den>
                          <m:rad>
                            <m:radPr>
                              <m:degHide m:val="on"/>
                              <m:ctrlPr>
                                <a:rPr lang="en-US" altLang="zh-CN" sz="2800" b="1" i="1" smtClean="0">
                                  <a:latin typeface="Cambria Math" panose="02040503050406030204" pitchFamily="18" charset="0"/>
                                </a:rPr>
                              </m:ctrlPr>
                            </m:radPr>
                            <m:deg/>
                            <m:e>
                              <m:r>
                                <a:rPr lang="en-US" altLang="zh-CN" sz="2800" b="1" i="1" smtClean="0">
                                  <a:latin typeface="Cambria Math" panose="02040503050406030204" pitchFamily="18" charset="0"/>
                                </a:rPr>
                                <m:t>𝟏</m:t>
                              </m:r>
                              <m:r>
                                <a:rPr lang="en-US" altLang="zh-CN" sz="2800" b="1" i="1">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𝑸</m:t>
                                  </m:r>
                                </m:e>
                                <m:sup>
                                  <m:r>
                                    <a:rPr lang="en-US" altLang="zh-CN" sz="2800" b="1" i="1" smtClean="0">
                                      <a:latin typeface="Cambria Math" panose="02040503050406030204" pitchFamily="18" charset="0"/>
                                    </a:rPr>
                                    <m:t>𝟐</m:t>
                                  </m:r>
                                </m:sup>
                              </m:sSup>
                              <m:box>
                                <m:boxPr>
                                  <m:ctrlPr>
                                    <a:rPr lang="en-US" altLang="zh-CN" sz="2800" b="1" i="1" smtClean="0">
                                      <a:latin typeface="Cambria Math" panose="02040503050406030204" pitchFamily="18" charset="0"/>
                                    </a:rPr>
                                  </m:ctrlPr>
                                </m:boxPr>
                                <m:e>
                                  <m:d>
                                    <m:dPr>
                                      <m:ctrlPr>
                                        <a:rPr lang="en-US" altLang="zh-CN" sz="2800" b="1" i="1" smtClean="0">
                                          <a:latin typeface="Cambria Math" panose="02040503050406030204" pitchFamily="18" charset="0"/>
                                        </a:rPr>
                                      </m:ctrlPr>
                                    </m:dPr>
                                    <m:e>
                                      <m:box>
                                        <m:boxPr>
                                          <m:ctrlPr>
                                            <a:rPr lang="en-US" altLang="zh-CN" sz="2800" b="1" i="1" smtClean="0">
                                              <a:latin typeface="Cambria Math" panose="02040503050406030204" pitchFamily="18" charset="0"/>
                                            </a:rPr>
                                          </m:ctrlPr>
                                        </m:boxPr>
                                        <m:e>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𝒇</m:t>
                                              </m:r>
                                            </m:num>
                                            <m:den>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𝟎</m:t>
                                                  </m:r>
                                                </m:sub>
                                              </m:sSub>
                                            </m:den>
                                          </m:f>
                                          <m:r>
                                            <a:rPr lang="en-US" altLang="zh-CN" sz="2800" b="1" i="1" smtClean="0">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𝒇</m:t>
                                              </m:r>
                                            </m:den>
                                          </m:f>
                                        </m:e>
                                      </m:box>
                                    </m:e>
                                  </m:d>
                                </m:e>
                              </m:box>
                            </m:e>
                          </m:rad>
                        </m:den>
                      </m:f>
                    </m:oMath>
                  </m:oMathPara>
                </a14:m>
                <a:endParaRPr lang="zh-CN" altLang="en-US" sz="2800" b="1" dirty="0"/>
              </a:p>
            </p:txBody>
          </p:sp>
        </mc:Choice>
        <mc:Fallback xmlns="">
          <p:sp>
            <p:nvSpPr>
              <p:cNvPr id="10" name="文本框 9"/>
              <p:cNvSpPr txBox="1">
                <a:spLocks noRot="1" noChangeAspect="1" noMove="1" noResize="1" noEditPoints="1" noAdjustHandles="1" noChangeArrowheads="1" noChangeShapeType="1" noTextEdit="1"/>
              </p:cNvSpPr>
              <p:nvPr/>
            </p:nvSpPr>
            <p:spPr>
              <a:xfrm>
                <a:off x="410308" y="2590799"/>
                <a:ext cx="4953000" cy="1342547"/>
              </a:xfrm>
              <a:prstGeom prst="rect">
                <a:avLst/>
              </a:prstGeom>
              <a:blipFill>
                <a:blip r:embed="rId5"/>
                <a:stretch>
                  <a:fillRect/>
                </a:stretch>
              </a:blipFill>
            </p:spPr>
            <p:txBody>
              <a:bodyPr/>
              <a:lstStyle/>
              <a:p>
                <a:r>
                  <a:rPr lang="zh-CN" altLang="en-US">
                    <a:noFill/>
                  </a:rPr>
                  <a:t> </a:t>
                </a:r>
              </a:p>
            </p:txBody>
          </p:sp>
        </mc:Fallback>
      </mc:AlternateContent>
      <p:sp>
        <p:nvSpPr>
          <p:cNvPr id="11" name="文本框 10"/>
          <p:cNvSpPr txBox="1"/>
          <p:nvPr/>
        </p:nvSpPr>
        <p:spPr>
          <a:xfrm>
            <a:off x="597876" y="3904294"/>
            <a:ext cx="1307123" cy="461665"/>
          </a:xfrm>
          <a:prstGeom prst="rect">
            <a:avLst/>
          </a:prstGeom>
          <a:noFill/>
        </p:spPr>
        <p:txBody>
          <a:bodyPr wrap="square" rtlCol="0">
            <a:spAutoFit/>
          </a:bodyPr>
          <a:lstStyle/>
          <a:p>
            <a:r>
              <a:rPr lang="zh-CN" altLang="en-US" sz="2400" b="1" dirty="0"/>
              <a:t>相位角</a:t>
            </a:r>
          </a:p>
        </p:txBody>
      </p:sp>
      <mc:AlternateContent xmlns:mc="http://schemas.openxmlformats.org/markup-compatibility/2006" xmlns:a14="http://schemas.microsoft.com/office/drawing/2010/main">
        <mc:Choice Requires="a14">
          <p:sp>
            <p:nvSpPr>
              <p:cNvPr id="12" name="文本框 11"/>
              <p:cNvSpPr txBox="1"/>
              <p:nvPr/>
            </p:nvSpPr>
            <p:spPr>
              <a:xfrm>
                <a:off x="337038" y="4282038"/>
                <a:ext cx="6096000" cy="82984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𝜷</m:t>
                          </m:r>
                        </m:e>
                        <m:sub>
                          <m:r>
                            <a:rPr lang="en-US" altLang="zh-CN" sz="2400" b="1" i="1" smtClean="0">
                              <a:latin typeface="Cambria Math" panose="02040503050406030204" pitchFamily="18" charset="0"/>
                            </a:rPr>
                            <m:t>𝒖</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𝝋</m:t>
                      </m:r>
                      <m:r>
                        <a:rPr lang="en-US" altLang="zh-CN" sz="2400" b="1" i="1">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𝒂𝒓𝒄𝒕𝒂𝒏𝑸</m:t>
                      </m:r>
                      <m:box>
                        <m:boxPr>
                          <m:ctrlPr>
                            <a:rPr lang="en-US" altLang="zh-CN" sz="2400" b="1" i="1">
                              <a:latin typeface="Cambria Math" panose="02040503050406030204" pitchFamily="18" charset="0"/>
                            </a:rPr>
                          </m:ctrlPr>
                        </m:boxPr>
                        <m:e>
                          <m:d>
                            <m:dPr>
                              <m:ctrlPr>
                                <a:rPr lang="en-US" altLang="zh-CN" sz="2400" b="1" i="1">
                                  <a:latin typeface="Cambria Math" panose="02040503050406030204" pitchFamily="18" charset="0"/>
                                </a:rPr>
                              </m:ctrlPr>
                            </m:dPr>
                            <m:e>
                              <m:box>
                                <m:boxPr>
                                  <m:ctrlPr>
                                    <a:rPr lang="en-US" altLang="zh-CN" sz="2400" b="1" i="1">
                                      <a:latin typeface="Cambria Math" panose="02040503050406030204" pitchFamily="18" charset="0"/>
                                    </a:rPr>
                                  </m:ctrlPr>
                                </m:box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𝒇</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den>
                                  </m:f>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num>
                                    <m:den>
                                      <m:r>
                                        <a:rPr lang="en-US" altLang="zh-CN" sz="2400" b="1" i="1">
                                          <a:latin typeface="Cambria Math" panose="02040503050406030204" pitchFamily="18" charset="0"/>
                                        </a:rPr>
                                        <m:t>𝒇</m:t>
                                      </m:r>
                                    </m:den>
                                  </m:f>
                                </m:e>
                              </m:box>
                            </m:e>
                          </m:d>
                        </m:e>
                      </m:box>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37038" y="4282038"/>
                <a:ext cx="6096000" cy="82984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49114" y="5455295"/>
                <a:ext cx="8726367" cy="1200329"/>
              </a:xfrm>
              <a:prstGeom prst="rect">
                <a:avLst/>
              </a:prstGeom>
              <a:noFill/>
            </p:spPr>
            <p:txBody>
              <a:bodyPr wrap="square" rtlCol="0">
                <a:spAutoFit/>
              </a:bodyPr>
              <a:lstStyle/>
              <a:p>
                <a:pPr marL="342900" indent="-342900" algn="just">
                  <a:buClr>
                    <a:schemeClr val="accent2"/>
                  </a:buClr>
                  <a:buFont typeface="Wingdings" panose="05000000000000000000" pitchFamily="2" charset="2"/>
                  <a:buChar char="Ø"/>
                </a:pPr>
                <a:r>
                  <a:rPr lang="zh-CN" altLang="en-US" sz="2400" b="1" dirty="0" smtClean="0"/>
                  <a:t>在谐振点</a:t>
                </a:r>
                <a14:m>
                  <m:oMath xmlns:m="http://schemas.openxmlformats.org/officeDocument/2006/math">
                    <m:r>
                      <a:rPr lang="zh-CN" altLang="en-US" sz="2400" b="1" i="1">
                        <a:latin typeface="Cambria Math" panose="02040503050406030204" pitchFamily="18" charset="0"/>
                      </a:rPr>
                      <m:t>𝝎</m:t>
                    </m:r>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oMath>
                </a14:m>
                <a:r>
                  <a:rPr lang="zh-CN" altLang="en-US" sz="2400" b="1" dirty="0" smtClean="0"/>
                  <a:t>处，电压幅值最大；当</a:t>
                </a:r>
                <a14:m>
                  <m:oMath xmlns:m="http://schemas.openxmlformats.org/officeDocument/2006/math">
                    <m:r>
                      <a:rPr lang="zh-CN" altLang="en-US" sz="2400" b="1" i="1" smtClean="0">
                        <a:latin typeface="Cambria Math" panose="02040503050406030204" pitchFamily="18" charset="0"/>
                      </a:rPr>
                      <m:t>𝝎</m:t>
                    </m:r>
                    <m:r>
                      <a:rPr lang="en-US" altLang="zh-CN" sz="2400" b="1" i="1" smtClean="0">
                        <a:latin typeface="Cambria Math" panose="02040503050406030204" pitchFamily="18" charset="0"/>
                      </a:rPr>
                      <m:t>&lt;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𝝎</m:t>
                        </m:r>
                      </m:e>
                      <m:sub>
                        <m:r>
                          <a:rPr lang="en-US" altLang="zh-CN" sz="2400" b="1" i="1" smtClean="0">
                            <a:latin typeface="Cambria Math" panose="02040503050406030204" pitchFamily="18" charset="0"/>
                          </a:rPr>
                          <m:t>𝟎</m:t>
                        </m:r>
                      </m:sub>
                    </m:sSub>
                    <m:r>
                      <a:rPr lang="zh-CN" altLang="en-US" sz="2400" b="1" i="1">
                        <a:latin typeface="Cambria Math" panose="02040503050406030204" pitchFamily="18" charset="0"/>
                      </a:rPr>
                      <m:t>时</m:t>
                    </m:r>
                  </m:oMath>
                </a14:m>
                <a:r>
                  <a:rPr lang="zh-CN" altLang="en-US" sz="2400" b="1" dirty="0" smtClean="0"/>
                  <a:t>，回路呈    现感性，电压超前电流一个相角，电压幅值减小；当</a:t>
                </a:r>
                <a14:m>
                  <m:oMath xmlns:m="http://schemas.openxmlformats.org/officeDocument/2006/math">
                    <m:r>
                      <a:rPr lang="zh-CN" altLang="en-US" sz="2400" b="1" i="1">
                        <a:latin typeface="Cambria Math" panose="02040503050406030204" pitchFamily="18" charset="0"/>
                      </a:rPr>
                      <m:t>𝝎</m:t>
                    </m:r>
                    <m:r>
                      <a:rPr lang="en-US" altLang="zh-CN" sz="2400" b="1" i="1" smtClean="0">
                        <a:latin typeface="Cambria Math" panose="02040503050406030204" pitchFamily="18" charset="0"/>
                      </a:rPr>
                      <m:t>&gt;</m:t>
                    </m:r>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𝝎</m:t>
                        </m:r>
                      </m:e>
                      <m:sub>
                        <m:r>
                          <a:rPr lang="en-US" altLang="zh-CN" sz="2400" b="1" i="1">
                            <a:latin typeface="Cambria Math" panose="02040503050406030204" pitchFamily="18" charset="0"/>
                          </a:rPr>
                          <m:t>𝟎</m:t>
                        </m:r>
                      </m:sub>
                    </m:sSub>
                  </m:oMath>
                </a14:m>
                <a:r>
                  <a:rPr lang="zh-CN" altLang="en-US" sz="2400" b="1" dirty="0" smtClean="0"/>
                  <a:t>时回路呈现容性</a:t>
                </a:r>
                <a:r>
                  <a:rPr lang="zh-CN" altLang="en-US" sz="2400" b="1" dirty="0"/>
                  <a:t>，</a:t>
                </a:r>
                <a:r>
                  <a:rPr lang="zh-CN" altLang="en-US" sz="2400" b="1" dirty="0" smtClean="0"/>
                  <a:t>电压滞后电流</a:t>
                </a:r>
                <a:r>
                  <a:rPr lang="zh-CN" altLang="en-US" sz="2400" b="1" dirty="0"/>
                  <a:t>一个相角，电压幅值</a:t>
                </a:r>
                <a:r>
                  <a:rPr lang="zh-CN" altLang="en-US" sz="2400" b="1" dirty="0" smtClean="0"/>
                  <a:t>减小。</a:t>
                </a:r>
                <a:endParaRPr lang="zh-CN" altLang="en-US" sz="2400" b="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49114" y="5455295"/>
                <a:ext cx="8726367" cy="1200329"/>
              </a:xfrm>
              <a:prstGeom prst="rect">
                <a:avLst/>
              </a:prstGeom>
              <a:blipFill>
                <a:blip r:embed="rId7"/>
                <a:stretch>
                  <a:fillRect l="-978" t="-5584" r="-1048" b="-9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2570412"/>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17835</TotalTime>
  <Words>1944</Words>
  <Application>Microsoft Office PowerPoint</Application>
  <PresentationFormat>全屏显示(4:3)</PresentationFormat>
  <Paragraphs>270</Paragraphs>
  <Slides>38</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38</vt:i4>
      </vt:variant>
    </vt:vector>
  </HeadingPairs>
  <TitlesOfParts>
    <vt:vector size="52" baseType="lpstr">
      <vt:lpstr>黑体</vt:lpstr>
      <vt:lpstr>楷体_GB2312</vt:lpstr>
      <vt:lpstr>宋体</vt:lpstr>
      <vt:lpstr>微软雅黑</vt:lpstr>
      <vt:lpstr>Arial</vt:lpstr>
      <vt:lpstr>Arial Narrow</vt:lpstr>
      <vt:lpstr>Calibri</vt:lpstr>
      <vt:lpstr>Cambria Math</vt:lpstr>
      <vt:lpstr>Times New Roman</vt:lpstr>
      <vt:lpstr>Wingdings</vt:lpstr>
      <vt:lpstr>默认设计模板</vt:lpstr>
      <vt:lpstr>公式</vt:lpstr>
      <vt:lpstr>包装程序外壳对象</vt:lpstr>
      <vt:lpstr>Visio</vt:lpstr>
      <vt:lpstr>第3章　常用无源器件</vt:lpstr>
      <vt:lpstr>无源器件</vt:lpstr>
      <vt:lpstr>LC谐振回路</vt:lpstr>
      <vt:lpstr>并联谐振电路</vt:lpstr>
      <vt:lpstr>PowerPoint 演示文稿</vt:lpstr>
      <vt:lpstr>PowerPoint 演示文稿</vt:lpstr>
      <vt:lpstr>PowerPoint 演示文稿</vt:lpstr>
      <vt:lpstr>PowerPoint 演示文稿</vt:lpstr>
      <vt:lpstr>并联谐振回路的选频特性</vt:lpstr>
      <vt:lpstr>谐振回路的谐振曲线</vt:lpstr>
      <vt:lpstr>PowerPoint 演示文稿</vt:lpstr>
      <vt:lpstr>谐振回路的通频带</vt:lpstr>
      <vt:lpstr>选择性与矩形系数</vt:lpstr>
      <vt:lpstr>PowerPoint 演示文稿</vt:lpstr>
      <vt:lpstr>PowerPoint 演示文稿</vt:lpstr>
      <vt:lpstr>负载和信号源内阻对谐振回路的影响</vt:lpstr>
      <vt:lpstr>品质因素的例题</vt:lpstr>
      <vt:lpstr>PowerPoint 演示文稿</vt:lpstr>
      <vt:lpstr>石英晶体谐振器</vt:lpstr>
      <vt:lpstr>PowerPoint 演示文稿</vt:lpstr>
      <vt:lpstr>PowerPoint 演示文稿</vt:lpstr>
      <vt:lpstr>功率分配元器件</vt:lpstr>
      <vt:lpstr>PowerPoint 演示文稿</vt:lpstr>
      <vt:lpstr>PowerPoint 演示文稿</vt:lpstr>
      <vt:lpstr>PowerPoint 演示文稿</vt:lpstr>
      <vt:lpstr>PowerPoint 演示文稿</vt:lpstr>
      <vt:lpstr>PowerPoint 演示文稿</vt:lpstr>
      <vt:lpstr>Wilkinson功率分配器S参数分析</vt:lpstr>
      <vt:lpstr>PowerPoint 演示文稿</vt:lpstr>
      <vt:lpstr>PowerPoint 演示文稿</vt:lpstr>
      <vt:lpstr>PowerPoint 演示文稿</vt:lpstr>
      <vt:lpstr>偏置电路</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624</cp:revision>
  <cp:lastPrinted>1601-01-01T00:00:00Z</cp:lastPrinted>
  <dcterms:created xsi:type="dcterms:W3CDTF">1601-01-01T00:00:00Z</dcterms:created>
  <dcterms:modified xsi:type="dcterms:W3CDTF">2019-10-23T07:33:41Z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